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7" r:id="rId1"/>
    <p:sldMasterId id="2147484031" r:id="rId2"/>
  </p:sldMasterIdLst>
  <p:notesMasterIdLst>
    <p:notesMasterId r:id="rId23"/>
  </p:notesMasterIdLst>
  <p:handoutMasterIdLst>
    <p:handoutMasterId r:id="rId24"/>
  </p:handoutMasterIdLst>
  <p:sldIdLst>
    <p:sldId id="716" r:id="rId3"/>
    <p:sldId id="717" r:id="rId4"/>
    <p:sldId id="733" r:id="rId5"/>
    <p:sldId id="718" r:id="rId6"/>
    <p:sldId id="734" r:id="rId7"/>
    <p:sldId id="735" r:id="rId8"/>
    <p:sldId id="719" r:id="rId9"/>
    <p:sldId id="720" r:id="rId10"/>
    <p:sldId id="721" r:id="rId11"/>
    <p:sldId id="722" r:id="rId12"/>
    <p:sldId id="723" r:id="rId13"/>
    <p:sldId id="724" r:id="rId14"/>
    <p:sldId id="725" r:id="rId15"/>
    <p:sldId id="726" r:id="rId16"/>
    <p:sldId id="727" r:id="rId17"/>
    <p:sldId id="728" r:id="rId18"/>
    <p:sldId id="729" r:id="rId19"/>
    <p:sldId id="730" r:id="rId20"/>
    <p:sldId id="731" r:id="rId21"/>
    <p:sldId id="732" r:id="rId22"/>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85" autoAdjust="0"/>
    <p:restoredTop sz="93029" autoAdjust="0"/>
  </p:normalViewPr>
  <p:slideViewPr>
    <p:cSldViewPr>
      <p:cViewPr varScale="1">
        <p:scale>
          <a:sx n="152" d="100"/>
          <a:sy n="152" d="100"/>
        </p:scale>
        <p:origin x="654" y="18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7873" cy="350038"/>
          </a:xfrm>
          <a:prstGeom prst="rect">
            <a:avLst/>
          </a:prstGeom>
        </p:spPr>
        <p:txBody>
          <a:bodyPr vert="horz" lIns="92298" tIns="46149" rIns="92298" bIns="46149" rtlCol="0"/>
          <a:lstStyle>
            <a:lvl1pPr algn="l">
              <a:defRPr sz="1200"/>
            </a:lvl1pPr>
          </a:lstStyle>
          <a:p>
            <a:endParaRPr lang="en-US"/>
          </a:p>
        </p:txBody>
      </p:sp>
      <p:sp>
        <p:nvSpPr>
          <p:cNvPr id="3" name="Date Placeholder 2"/>
          <p:cNvSpPr>
            <a:spLocks noGrp="1"/>
          </p:cNvSpPr>
          <p:nvPr>
            <p:ph type="dt" sz="quarter" idx="1"/>
          </p:nvPr>
        </p:nvSpPr>
        <p:spPr>
          <a:xfrm>
            <a:off x="5266404" y="2"/>
            <a:ext cx="4027873" cy="350038"/>
          </a:xfrm>
          <a:prstGeom prst="rect">
            <a:avLst/>
          </a:prstGeom>
        </p:spPr>
        <p:txBody>
          <a:bodyPr vert="horz" lIns="92298" tIns="46149" rIns="92298" bIns="46149" rtlCol="0"/>
          <a:lstStyle>
            <a:lvl1pPr algn="r">
              <a:defRPr sz="1200"/>
            </a:lvl1pPr>
          </a:lstStyle>
          <a:p>
            <a:fld id="{969C57B1-CFC7-4E4A-9FD2-355AB743CDA3}" type="datetime1">
              <a:rPr lang="en-US" smtClean="0"/>
              <a:t>12/22/2020</a:t>
            </a:fld>
            <a:endParaRPr lang="en-US"/>
          </a:p>
        </p:txBody>
      </p:sp>
      <p:sp>
        <p:nvSpPr>
          <p:cNvPr id="4" name="Footer Placeholder 3"/>
          <p:cNvSpPr>
            <a:spLocks noGrp="1"/>
          </p:cNvSpPr>
          <p:nvPr>
            <p:ph type="ftr" sz="quarter" idx="2"/>
          </p:nvPr>
        </p:nvSpPr>
        <p:spPr>
          <a:xfrm>
            <a:off x="0" y="6659159"/>
            <a:ext cx="4027873" cy="350038"/>
          </a:xfrm>
          <a:prstGeom prst="rect">
            <a:avLst/>
          </a:prstGeom>
        </p:spPr>
        <p:txBody>
          <a:bodyPr vert="horz" lIns="92298" tIns="46149" rIns="92298" bIns="46149" rtlCol="0" anchor="b"/>
          <a:lstStyle>
            <a:lvl1pPr algn="l">
              <a:defRPr sz="1200"/>
            </a:lvl1pPr>
          </a:lstStyle>
          <a:p>
            <a:endParaRPr lang="en-US"/>
          </a:p>
        </p:txBody>
      </p:sp>
      <p:sp>
        <p:nvSpPr>
          <p:cNvPr id="5" name="Slide Number Placeholder 4"/>
          <p:cNvSpPr>
            <a:spLocks noGrp="1"/>
          </p:cNvSpPr>
          <p:nvPr>
            <p:ph type="sldNum" sz="quarter" idx="3"/>
          </p:nvPr>
        </p:nvSpPr>
        <p:spPr>
          <a:xfrm>
            <a:off x="5266404" y="6659159"/>
            <a:ext cx="4027873" cy="350038"/>
          </a:xfrm>
          <a:prstGeom prst="rect">
            <a:avLst/>
          </a:prstGeom>
        </p:spPr>
        <p:txBody>
          <a:bodyPr vert="horz" lIns="92298" tIns="46149" rIns="92298" bIns="46149" rtlCol="0" anchor="b"/>
          <a:lstStyle>
            <a:lvl1pPr algn="r">
              <a:defRPr sz="1200"/>
            </a:lvl1pPr>
          </a:lstStyle>
          <a:p>
            <a:fld id="{6EC36F6F-72D1-4D00-BC6D-66864F56B693}" type="slidenum">
              <a:rPr lang="en-US" smtClean="0"/>
              <a:t>‹#›</a:t>
            </a:fld>
            <a:endParaRPr lang="en-US"/>
          </a:p>
        </p:txBody>
      </p:sp>
    </p:spTree>
    <p:extLst>
      <p:ext uri="{BB962C8B-B14F-4D97-AF65-F5344CB8AC3E}">
        <p14:creationId xmlns:p14="http://schemas.microsoft.com/office/powerpoint/2010/main" val="110646371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249" tIns="46624" rIns="93249" bIns="46624" rtlCol="0"/>
          <a:lstStyle>
            <a:lvl1pPr algn="l">
              <a:defRPr sz="1200"/>
            </a:lvl1pPr>
          </a:lstStyle>
          <a:p>
            <a:endParaRPr lang="en-US"/>
          </a:p>
        </p:txBody>
      </p:sp>
      <p:sp>
        <p:nvSpPr>
          <p:cNvPr id="3" name="Date Placeholder 2"/>
          <p:cNvSpPr>
            <a:spLocks noGrp="1"/>
          </p:cNvSpPr>
          <p:nvPr>
            <p:ph type="dt" idx="1"/>
          </p:nvPr>
        </p:nvSpPr>
        <p:spPr>
          <a:xfrm>
            <a:off x="5265810" y="0"/>
            <a:ext cx="4028440" cy="350520"/>
          </a:xfrm>
          <a:prstGeom prst="rect">
            <a:avLst/>
          </a:prstGeom>
        </p:spPr>
        <p:txBody>
          <a:bodyPr vert="horz" lIns="93249" tIns="46624" rIns="93249" bIns="46624" rtlCol="0"/>
          <a:lstStyle>
            <a:lvl1pPr algn="r">
              <a:defRPr sz="1200"/>
            </a:lvl1pPr>
          </a:lstStyle>
          <a:p>
            <a:fld id="{0E835069-0D9F-448B-9B08-D4091746048C}" type="datetime1">
              <a:rPr lang="en-US" smtClean="0"/>
              <a:t>12/22/2020</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249" tIns="46624" rIns="93249" bIns="46624" rtlCol="0" anchor="ctr"/>
          <a:lstStyle/>
          <a:p>
            <a:endParaRPr lang="en-US"/>
          </a:p>
        </p:txBody>
      </p:sp>
      <p:sp>
        <p:nvSpPr>
          <p:cNvPr id="5" name="Notes Placeholder 4"/>
          <p:cNvSpPr>
            <a:spLocks noGrp="1"/>
          </p:cNvSpPr>
          <p:nvPr>
            <p:ph type="body" sz="quarter" idx="3"/>
          </p:nvPr>
        </p:nvSpPr>
        <p:spPr>
          <a:xfrm>
            <a:off x="929640" y="3329944"/>
            <a:ext cx="7437120" cy="3154680"/>
          </a:xfrm>
          <a:prstGeom prst="rect">
            <a:avLst/>
          </a:prstGeom>
        </p:spPr>
        <p:txBody>
          <a:bodyPr vert="horz" lIns="93249" tIns="46624" rIns="93249" bIns="466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7"/>
            <a:ext cx="4028440" cy="350520"/>
          </a:xfrm>
          <a:prstGeom prst="rect">
            <a:avLst/>
          </a:prstGeom>
        </p:spPr>
        <p:txBody>
          <a:bodyPr vert="horz" lIns="93249" tIns="46624" rIns="93249" bIns="46624"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658667"/>
            <a:ext cx="4028440" cy="350520"/>
          </a:xfrm>
          <a:prstGeom prst="rect">
            <a:avLst/>
          </a:prstGeom>
        </p:spPr>
        <p:txBody>
          <a:bodyPr vert="horz" lIns="93249" tIns="46624" rIns="93249" bIns="46624" rtlCol="0" anchor="b"/>
          <a:lstStyle>
            <a:lvl1pPr algn="r">
              <a:defRPr sz="1200"/>
            </a:lvl1pPr>
          </a:lstStyle>
          <a:p>
            <a:fld id="{F7840C0B-A007-4117-B6AD-0FFE0964E661}" type="slidenum">
              <a:rPr lang="en-US" smtClean="0"/>
              <a:t>‹#›</a:t>
            </a:fld>
            <a:endParaRPr lang="en-US"/>
          </a:p>
        </p:txBody>
      </p:sp>
    </p:spTree>
    <p:extLst>
      <p:ext uri="{BB962C8B-B14F-4D97-AF65-F5344CB8AC3E}">
        <p14:creationId xmlns:p14="http://schemas.microsoft.com/office/powerpoint/2010/main" val="319119953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DB8678-D506-4726-B0A6-A229DE13A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25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DB8678-D506-4726-B0A6-A229DE13A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23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05980"/>
            <a:ext cx="6031523"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DB8678-D506-4726-B0A6-A229DE13A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715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0"/>
          </p:nvPr>
        </p:nvSpPr>
        <p:spPr>
          <a:xfrm>
            <a:off x="76200" y="571500"/>
            <a:ext cx="4480560" cy="22288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7"/>
          <p:cNvSpPr>
            <a:spLocks noGrp="1"/>
          </p:cNvSpPr>
          <p:nvPr>
            <p:ph type="body" sz="quarter" idx="11"/>
          </p:nvPr>
        </p:nvSpPr>
        <p:spPr>
          <a:xfrm>
            <a:off x="4579620" y="571500"/>
            <a:ext cx="4488180" cy="22288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7"/>
          <p:cNvSpPr>
            <a:spLocks noGrp="1"/>
          </p:cNvSpPr>
          <p:nvPr>
            <p:ph type="body" sz="quarter" idx="12"/>
          </p:nvPr>
        </p:nvSpPr>
        <p:spPr>
          <a:xfrm>
            <a:off x="68580" y="2800350"/>
            <a:ext cx="4480560" cy="22288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 Placeholder 7"/>
          <p:cNvSpPr>
            <a:spLocks noGrp="1"/>
          </p:cNvSpPr>
          <p:nvPr>
            <p:ph type="body" sz="quarter" idx="13"/>
          </p:nvPr>
        </p:nvSpPr>
        <p:spPr>
          <a:xfrm>
            <a:off x="4572000" y="2800350"/>
            <a:ext cx="4488180" cy="22288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0550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7965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Rectangle 5"/>
          <p:cNvSpPr>
            <a:spLocks noGrp="1" noChangeArrowheads="1"/>
          </p:cNvSpPr>
          <p:nvPr>
            <p:ph type="ftr" sz="quarter" idx="10"/>
          </p:nvPr>
        </p:nvSpPr>
        <p:spPr/>
        <p:txBody>
          <a:bodyPr/>
          <a:lstStyle>
            <a:lvl1pPr algn="l" fontAlgn="auto">
              <a:spcBef>
                <a:spcPts val="0"/>
              </a:spcBef>
              <a:spcAft>
                <a:spcPts val="0"/>
              </a:spcAft>
              <a:defRPr>
                <a:uFillTx/>
              </a:defRPr>
            </a:lvl1pPr>
          </a:lstStyle>
          <a:p>
            <a:pPr>
              <a:defRPr>
                <a:uFillTx/>
              </a:defRPr>
            </a:pPr>
            <a:endParaRPr lang="en-US">
              <a:uFillTx/>
            </a:endParaRPr>
          </a:p>
        </p:txBody>
      </p:sp>
    </p:spTree>
    <p:extLst>
      <p:ext uri="{BB962C8B-B14F-4D97-AF65-F5344CB8AC3E}">
        <p14:creationId xmlns:p14="http://schemas.microsoft.com/office/powerpoint/2010/main" val="466188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Content Placeholder 2"/>
          <p:cNvSpPr>
            <a:spLocks noGrp="1"/>
          </p:cNvSpPr>
          <p:nvPr>
            <p:ph idx="1"/>
          </p:nvPr>
        </p:nvSpPr>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Rectangle 5"/>
          <p:cNvSpPr>
            <a:spLocks noGrp="1" noChangeArrowheads="1"/>
          </p:cNvSpPr>
          <p:nvPr>
            <p:ph type="ftr" sz="quarter" idx="10"/>
          </p:nvPr>
        </p:nvSpPr>
        <p:spPr/>
        <p:txBody>
          <a:bodyPr/>
          <a:lstStyle>
            <a:lvl1pPr algn="l" fontAlgn="auto">
              <a:spcBef>
                <a:spcPts val="0"/>
              </a:spcBef>
              <a:spcAft>
                <a:spcPts val="0"/>
              </a:spcAft>
              <a:defRPr>
                <a:uFillTx/>
              </a:defRPr>
            </a:lvl1pPr>
          </a:lstStyle>
          <a:p>
            <a:pPr>
              <a:defRPr>
                <a:uFillTx/>
              </a:defRPr>
            </a:pPr>
            <a:endParaRPr lang="en-US">
              <a:uFillTx/>
            </a:endParaRPr>
          </a:p>
        </p:txBody>
      </p:sp>
    </p:spTree>
    <p:extLst>
      <p:ext uri="{BB962C8B-B14F-4D97-AF65-F5344CB8AC3E}">
        <p14:creationId xmlns:p14="http://schemas.microsoft.com/office/powerpoint/2010/main" val="35156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DB8678-D506-4726-B0A6-A229DE13A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20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DB8678-D506-4726-B0A6-A229DE13A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568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44462"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200151"/>
            <a:ext cx="4044462"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DB8678-D506-4726-B0A6-A229DE13A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93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06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06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1" y="1151335"/>
            <a:ext cx="4041531"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1" y="1631156"/>
            <a:ext cx="404153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DB8678-D506-4726-B0A6-A229DE13A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49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DB8678-D506-4726-B0A6-A229DE13A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29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1DB8678-D506-4726-B0A6-A229DE13A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07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435"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04789"/>
            <a:ext cx="5111262"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43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DB8678-D506-4726-B0A6-A229DE13A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266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DB8678-D506-4726-B0A6-A229DE13A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12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file:///\\2mawcpg28s6s01\MACG28\NBC\1%20GENERAL%20INFO\05%20OUTLINES\PHOTOS\LOGOS\uMACG28.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file:///\\2mawcpg28s6s01\MACG28\NBC\1%20GENERAL%20INFO\05%20OUTLINES\PHOTOS\LOGOS\uMACG28.jpg" TargetMode="Externa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DB8678-D506-4726-B0A6-A229DE13A8F8}" type="slidenum">
              <a:rPr lang="en-US" smtClean="0">
                <a:solidFill>
                  <a:prstClr val="black">
                    <a:tint val="75000"/>
                  </a:prstClr>
                </a:solidFill>
              </a:rPr>
              <a:pPr/>
              <a:t>‹#›</a:t>
            </a:fld>
            <a:endParaRPr lang="en-US">
              <a:solidFill>
                <a:prstClr val="black">
                  <a:tint val="75000"/>
                </a:prstClr>
              </a:solidFill>
            </a:endParaRPr>
          </a:p>
        </p:txBody>
      </p:sp>
      <p:sp>
        <p:nvSpPr>
          <p:cNvPr id="7" name="Rectangle 2"/>
          <p:cNvSpPr>
            <a:spLocks noChangeArrowheads="1"/>
          </p:cNvSpPr>
          <p:nvPr userDrawn="1"/>
        </p:nvSpPr>
        <p:spPr bwMode="auto">
          <a:xfrm>
            <a:off x="-2606" y="107954"/>
            <a:ext cx="9144000" cy="500658"/>
          </a:xfrm>
          <a:prstGeom prst="rect">
            <a:avLst/>
          </a:prstGeom>
          <a:gradFill rotWithShape="0">
            <a:gsLst>
              <a:gs pos="0">
                <a:srgbClr val="EABA0A"/>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hangingPunct="0"/>
            <a:endParaRPr lang="en-US" sz="2400">
              <a:solidFill>
                <a:prstClr val="black"/>
              </a:solidFill>
            </a:endParaRPr>
          </a:p>
        </p:txBody>
      </p:sp>
      <p:pic>
        <p:nvPicPr>
          <p:cNvPr id="8" name="Picture 18" descr="chieftain"/>
          <p:cNvPicPr>
            <a:picLocks noChangeAspect="1" noChangeArrowheads="1"/>
          </p:cNvPicPr>
          <p:nvPr userDrawn="1"/>
        </p:nvPicPr>
        <p:blipFill>
          <a:blip r:embed="rId15" cstate="print">
            <a:extLst>
              <a:ext uri="{BEBA8EAE-BF5A-486C-A8C5-ECC9F3942E4B}">
                <a14:imgProps xmlns:a14="http://schemas.microsoft.com/office/drawing/2010/main">
                  <a14:imgLayer r:embed="rId16">
                    <a14:imgEffect>
                      <a14:backgroundRemoval t="0" b="99658" l="0" r="100000"/>
                    </a14:imgEffect>
                  </a14:imgLayer>
                </a14:imgProps>
              </a:ext>
            </a:extLst>
          </a:blip>
          <a:srcRect/>
          <a:stretch>
            <a:fillRect/>
          </a:stretch>
        </p:blipFill>
        <p:spPr bwMode="auto">
          <a:xfrm>
            <a:off x="8546588" y="107957"/>
            <a:ext cx="597412" cy="536431"/>
          </a:xfrm>
          <a:prstGeom prst="rect">
            <a:avLst/>
          </a:prstGeom>
          <a:noFill/>
          <a:ln w="9525">
            <a:noFill/>
            <a:miter lim="800000"/>
            <a:headEnd/>
            <a:tailEnd/>
          </a:ln>
        </p:spPr>
      </p:pic>
      <p:pic>
        <p:nvPicPr>
          <p:cNvPr id="9" name="Picture 8" descr="\\2mawcpg28s6s01\MACG28\NBC\1 GENERAL INFO\05 OUTLINES\PHOTOS\LOGOS\uMACG28.jpg"/>
          <p:cNvPicPr>
            <a:picLocks noChangeAspect="1" noChangeArrowheads="1"/>
          </p:cNvPicPr>
          <p:nvPr userDrawn="1"/>
        </p:nvPicPr>
        <p:blipFill>
          <a:blip r:embed="rId17" r:link="rId18" cstate="print">
            <a:clrChange>
              <a:clrFrom>
                <a:srgbClr val="FFFFFF"/>
              </a:clrFrom>
              <a:clrTo>
                <a:srgbClr val="FFFFFF">
                  <a:alpha val="0"/>
                </a:srgbClr>
              </a:clrTo>
            </a:clrChange>
          </a:blip>
          <a:srcRect/>
          <a:stretch>
            <a:fillRect/>
          </a:stretch>
        </p:blipFill>
        <p:spPr bwMode="auto">
          <a:xfrm>
            <a:off x="-22848" y="107954"/>
            <a:ext cx="856860" cy="536431"/>
          </a:xfrm>
          <a:prstGeom prst="rect">
            <a:avLst/>
          </a:prstGeom>
          <a:noFill/>
          <a:ln w="9525">
            <a:noFill/>
            <a:miter lim="800000"/>
            <a:headEnd/>
            <a:tailEnd/>
          </a:ln>
        </p:spPr>
      </p:pic>
      <p:sp>
        <p:nvSpPr>
          <p:cNvPr id="2" name="Title Placeholder 1"/>
          <p:cNvSpPr>
            <a:spLocks noGrp="1"/>
          </p:cNvSpPr>
          <p:nvPr>
            <p:ph type="title"/>
          </p:nvPr>
        </p:nvSpPr>
        <p:spPr>
          <a:xfrm>
            <a:off x="0" y="107954"/>
            <a:ext cx="9141394" cy="5006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 name="Rectangle 9"/>
          <p:cNvSpPr/>
          <p:nvPr userDrawn="1"/>
        </p:nvSpPr>
        <p:spPr>
          <a:xfrm>
            <a:off x="-9526" y="-9525"/>
            <a:ext cx="9153525" cy="114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UNCLASSIFIED</a:t>
            </a:r>
            <a:endParaRPr lang="en-US" sz="1200" b="1" dirty="0">
              <a:solidFill>
                <a:prstClr val="black"/>
              </a:solidFill>
            </a:endParaRPr>
          </a:p>
        </p:txBody>
      </p:sp>
      <p:sp>
        <p:nvSpPr>
          <p:cNvPr id="11" name="Rectangle 10"/>
          <p:cNvSpPr/>
          <p:nvPr userDrawn="1"/>
        </p:nvSpPr>
        <p:spPr>
          <a:xfrm>
            <a:off x="1" y="5029200"/>
            <a:ext cx="9153525" cy="114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UNCLASSIFIED</a:t>
            </a:r>
            <a:endParaRPr lang="en-US" sz="1200" b="1" dirty="0">
              <a:solidFill>
                <a:prstClr val="black"/>
              </a:solidFill>
            </a:endParaRPr>
          </a:p>
        </p:txBody>
      </p:sp>
    </p:spTree>
    <p:extLst>
      <p:ext uri="{BB962C8B-B14F-4D97-AF65-F5344CB8AC3E}">
        <p14:creationId xmlns:p14="http://schemas.microsoft.com/office/powerpoint/2010/main" val="3593623589"/>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9525" y="-9524"/>
            <a:ext cx="9144000" cy="866775"/>
          </a:xfrm>
          <a:prstGeom prst="rect">
            <a:avLst/>
          </a:prstGeom>
          <a:gradFill rotWithShape="0">
            <a:gsLst>
              <a:gs pos="0">
                <a:srgbClr val="EABA0A"/>
              </a:gs>
              <a:gs pos="100000">
                <a:srgbClr val="FFFFFF"/>
              </a:gs>
            </a:gsLst>
            <a:lin ang="0" scaled="1"/>
          </a:gradFill>
          <a:ln w="9525">
            <a:noFill/>
            <a:miter lim="800000"/>
            <a:headEnd/>
            <a:tailEnd/>
          </a:ln>
          <a:effectLst/>
        </p:spPr>
        <p:txBody>
          <a:bodyPr wrap="none" lIns="92075" tIns="46038" rIns="92075" bIns="46038" anchor="ctr"/>
          <a:lstStyle/>
          <a:p>
            <a:pPr algn="ctr" eaLnBrk="0" hangingPunct="0">
              <a:defRPr/>
            </a:pPr>
            <a:endParaRPr lang="en-US" sz="2400" dirty="0">
              <a:solidFill>
                <a:srgbClr val="92D050"/>
              </a:solidFill>
            </a:endParaRPr>
          </a:p>
        </p:txBody>
      </p:sp>
      <p:pic>
        <p:nvPicPr>
          <p:cNvPr id="1032" name="Picture 9" descr="\\2mawcpg28s6s01\MACG28\NBC\1 GENERAL INFO\05 OUTLINES\PHOTOS\LOGOS\uMACG28.jpg"/>
          <p:cNvPicPr>
            <a:picLocks noChangeAspect="1" noChangeArrowheads="1"/>
          </p:cNvPicPr>
          <p:nvPr userDrawn="1"/>
        </p:nvPicPr>
        <p:blipFill>
          <a:blip r:embed="rId4" r:link="rId5" cstate="print">
            <a:clrChange>
              <a:clrFrom>
                <a:srgbClr val="FFFFFF"/>
              </a:clrFrom>
              <a:clrTo>
                <a:srgbClr val="FFFFFF">
                  <a:alpha val="0"/>
                </a:srgbClr>
              </a:clrTo>
            </a:clrChange>
          </a:blip>
          <a:srcRect/>
          <a:stretch>
            <a:fillRect/>
          </a:stretch>
        </p:blipFill>
        <p:spPr bwMode="auto">
          <a:xfrm>
            <a:off x="76200" y="141684"/>
            <a:ext cx="1143000" cy="715566"/>
          </a:xfrm>
          <a:prstGeom prst="rect">
            <a:avLst/>
          </a:prstGeom>
          <a:noFill/>
          <a:ln w="9525">
            <a:noFill/>
            <a:miter lim="800000"/>
            <a:headEnd/>
            <a:tailEnd/>
          </a:ln>
        </p:spPr>
      </p:pic>
      <p:pic>
        <p:nvPicPr>
          <p:cNvPr id="1033" name="Picture 18" descr="chieftain"/>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backgroundRemoval t="0" b="99658" l="0" r="100000"/>
                    </a14:imgEffect>
                  </a14:imgLayer>
                </a14:imgProps>
              </a:ext>
            </a:extLst>
          </a:blip>
          <a:srcRect/>
          <a:stretch>
            <a:fillRect/>
          </a:stretch>
        </p:blipFill>
        <p:spPr bwMode="auto">
          <a:xfrm>
            <a:off x="8077353" y="57226"/>
            <a:ext cx="917575" cy="823913"/>
          </a:xfrm>
          <a:prstGeom prst="rect">
            <a:avLst/>
          </a:prstGeom>
          <a:noFill/>
          <a:ln w="9525">
            <a:noFill/>
            <a:miter lim="800000"/>
            <a:headEnd/>
            <a:tailEnd/>
          </a:ln>
        </p:spPr>
      </p:pic>
      <p:sp>
        <p:nvSpPr>
          <p:cNvPr id="2" name="Rectangle 1"/>
          <p:cNvSpPr/>
          <p:nvPr userDrawn="1"/>
        </p:nvSpPr>
        <p:spPr>
          <a:xfrm>
            <a:off x="-9526" y="-9525"/>
            <a:ext cx="9153525" cy="114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UNCLASSIFIED</a:t>
            </a:r>
          </a:p>
        </p:txBody>
      </p:sp>
      <p:sp>
        <p:nvSpPr>
          <p:cNvPr id="11" name="Rectangle 10"/>
          <p:cNvSpPr/>
          <p:nvPr userDrawn="1"/>
        </p:nvSpPr>
        <p:spPr>
          <a:xfrm>
            <a:off x="-1060" y="5026025"/>
            <a:ext cx="9153525" cy="114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nchorCtr="0"/>
          <a:lstStyle/>
          <a:p>
            <a:pPr algn="ctr"/>
            <a:r>
              <a:rPr lang="en-US" sz="1200" b="1" dirty="0">
                <a:solidFill>
                  <a:prstClr val="black"/>
                </a:solidFill>
              </a:rPr>
              <a:t>UNCLASSIFIED</a:t>
            </a:r>
          </a:p>
        </p:txBody>
      </p:sp>
      <p:sp>
        <p:nvSpPr>
          <p:cNvPr id="8" name="Slide Number Placeholder 5"/>
          <p:cNvSpPr>
            <a:spLocks noGrp="1"/>
          </p:cNvSpPr>
          <p:nvPr>
            <p:ph type="sldNum" sz="quarter" idx="4"/>
          </p:nvPr>
        </p:nvSpPr>
        <p:spPr>
          <a:xfrm>
            <a:off x="8637058" y="4815681"/>
            <a:ext cx="523874" cy="273844"/>
          </a:xfrm>
          <a:prstGeom prst="rect">
            <a:avLst/>
          </a:prstGeom>
        </p:spPr>
        <p:txBody>
          <a:bodyPr/>
          <a:lstStyle>
            <a:lvl1pPr algn="ctr">
              <a:defRPr sz="1400" b="1">
                <a:solidFill>
                  <a:schemeClr val="tx1"/>
                </a:solidFill>
              </a:defRPr>
            </a:lvl1pPr>
          </a:lstStyle>
          <a:p>
            <a:pPr>
              <a:defRPr/>
            </a:pPr>
            <a:fld id="{771B30BA-FA9D-410F-A7E1-0AB4FB5CF8F4}"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38620993"/>
      </p:ext>
    </p:extLst>
  </p:cSld>
  <p:clrMap bg1="lt1" tx1="dk1" bg2="lt2" tx2="dk2" accent1="accent1" accent2="accent2" accent3="accent3" accent4="accent4" accent5="accent5" accent6="accent6" hlink="hlink" folHlink="folHlink"/>
  <p:sldLayoutIdLst>
    <p:sldLayoutId id="2147484033" r:id="rId1"/>
    <p:sldLayoutId id="2147484034" r:id="rId2"/>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14300"/>
            <a:ext cx="5829300" cy="857250"/>
          </a:xfrm>
        </p:spPr>
        <p:txBody>
          <a:bodyPr/>
          <a:lstStyle/>
          <a:p>
            <a:r>
              <a:rPr lang="en-US" dirty="0"/>
              <a:t>Request Mast Program</a:t>
            </a:r>
          </a:p>
        </p:txBody>
      </p:sp>
      <p:sp>
        <p:nvSpPr>
          <p:cNvPr id="3" name="Rectangle 2"/>
          <p:cNvSpPr/>
          <p:nvPr/>
        </p:nvSpPr>
        <p:spPr>
          <a:xfrm>
            <a:off x="3220115" y="4171950"/>
            <a:ext cx="2830327" cy="461665"/>
          </a:xfrm>
          <a:prstGeom prst="rect">
            <a:avLst/>
          </a:prstGeom>
        </p:spPr>
        <p:txBody>
          <a:bodyPr wrap="none">
            <a:spAutoFit/>
          </a:bodyPr>
          <a:lstStyle/>
          <a:p>
            <a:r>
              <a:rPr lang="en-US" sz="2400" dirty="0"/>
              <a:t>SgtMaj T. M. </a:t>
            </a:r>
            <a:r>
              <a:rPr lang="en-US" sz="2400" dirty="0" smtClean="0"/>
              <a:t>Babcock</a:t>
            </a:r>
            <a:endParaRPr lang="en-US" sz="2400" dirty="0"/>
          </a:p>
        </p:txBody>
      </p:sp>
      <p:pic>
        <p:nvPicPr>
          <p:cNvPr id="5" name="Picture 4"/>
          <p:cNvPicPr>
            <a:picLocks noChangeAspect="1"/>
          </p:cNvPicPr>
          <p:nvPr/>
        </p:nvPicPr>
        <p:blipFill>
          <a:blip r:embed="rId2"/>
          <a:stretch>
            <a:fillRect/>
          </a:stretch>
        </p:blipFill>
        <p:spPr>
          <a:xfrm>
            <a:off x="3154557" y="1428750"/>
            <a:ext cx="2834886" cy="2400508"/>
          </a:xfrm>
          <a:prstGeom prst="rect">
            <a:avLst/>
          </a:prstGeom>
        </p:spPr>
      </p:pic>
    </p:spTree>
    <p:extLst>
      <p:ext uri="{BB962C8B-B14F-4D97-AF65-F5344CB8AC3E}">
        <p14:creationId xmlns:p14="http://schemas.microsoft.com/office/powerpoint/2010/main" val="3223967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Calibri" panose="020F0502020204030204" pitchFamily="34" charset="0"/>
                <a:cs typeface="Calibri" panose="020F0502020204030204" pitchFamily="34" charset="0"/>
              </a:rPr>
              <a:t>    </a:t>
            </a:r>
            <a:endParaRPr lang="en-US" sz="3000"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2"/>
          <a:stretch>
            <a:fillRect/>
          </a:stretch>
        </p:blipFill>
        <p:spPr>
          <a:xfrm>
            <a:off x="1200150" y="1085850"/>
            <a:ext cx="3390138" cy="3486151"/>
          </a:xfrm>
          <a:prstGeom prst="rect">
            <a:avLst/>
          </a:prstGeom>
        </p:spPr>
      </p:pic>
      <p:pic>
        <p:nvPicPr>
          <p:cNvPr id="10" name="Picture 9"/>
          <p:cNvPicPr>
            <a:picLocks noChangeAspect="1"/>
          </p:cNvPicPr>
          <p:nvPr/>
        </p:nvPicPr>
        <p:blipFill>
          <a:blip r:embed="rId3"/>
          <a:stretch>
            <a:fillRect/>
          </a:stretch>
        </p:blipFill>
        <p:spPr>
          <a:xfrm>
            <a:off x="4743450" y="822893"/>
            <a:ext cx="2940051" cy="1271126"/>
          </a:xfrm>
          <a:prstGeom prst="rect">
            <a:avLst/>
          </a:prstGeom>
        </p:spPr>
      </p:pic>
      <p:pic>
        <p:nvPicPr>
          <p:cNvPr id="11" name="Picture 10"/>
          <p:cNvPicPr>
            <a:picLocks noChangeAspect="1"/>
          </p:cNvPicPr>
          <p:nvPr/>
        </p:nvPicPr>
        <p:blipFill>
          <a:blip r:embed="rId4"/>
          <a:stretch>
            <a:fillRect/>
          </a:stretch>
        </p:blipFill>
        <p:spPr>
          <a:xfrm>
            <a:off x="4439410" y="1458457"/>
            <a:ext cx="2958341" cy="1412870"/>
          </a:xfrm>
          <a:prstGeom prst="rect">
            <a:avLst/>
          </a:prstGeom>
        </p:spPr>
      </p:pic>
      <p:pic>
        <p:nvPicPr>
          <p:cNvPr id="12" name="Picture 11"/>
          <p:cNvPicPr>
            <a:picLocks noChangeAspect="1"/>
          </p:cNvPicPr>
          <p:nvPr/>
        </p:nvPicPr>
        <p:blipFill>
          <a:blip r:embed="rId5"/>
          <a:stretch>
            <a:fillRect/>
          </a:stretch>
        </p:blipFill>
        <p:spPr>
          <a:xfrm>
            <a:off x="4443983" y="2080103"/>
            <a:ext cx="2953768" cy="1513463"/>
          </a:xfrm>
          <a:prstGeom prst="rect">
            <a:avLst/>
          </a:prstGeom>
        </p:spPr>
      </p:pic>
      <p:pic>
        <p:nvPicPr>
          <p:cNvPr id="13" name="Picture 12"/>
          <p:cNvPicPr>
            <a:picLocks noChangeAspect="1"/>
          </p:cNvPicPr>
          <p:nvPr/>
        </p:nvPicPr>
        <p:blipFill>
          <a:blip r:embed="rId6"/>
          <a:stretch>
            <a:fillRect/>
          </a:stretch>
        </p:blipFill>
        <p:spPr>
          <a:xfrm>
            <a:off x="4402833" y="3033448"/>
            <a:ext cx="2958341" cy="1335140"/>
          </a:xfrm>
          <a:prstGeom prst="rect">
            <a:avLst/>
          </a:prstGeom>
        </p:spPr>
      </p:pic>
      <p:pic>
        <p:nvPicPr>
          <p:cNvPr id="14" name="Picture 13"/>
          <p:cNvPicPr>
            <a:picLocks noChangeAspect="1"/>
          </p:cNvPicPr>
          <p:nvPr/>
        </p:nvPicPr>
        <p:blipFill>
          <a:blip r:embed="rId7"/>
          <a:stretch>
            <a:fillRect/>
          </a:stretch>
        </p:blipFill>
        <p:spPr>
          <a:xfrm>
            <a:off x="4480556" y="3726165"/>
            <a:ext cx="2994920" cy="1531753"/>
          </a:xfrm>
          <a:prstGeom prst="rect">
            <a:avLst/>
          </a:prstGeom>
        </p:spPr>
      </p:pic>
      <p:sp>
        <p:nvSpPr>
          <p:cNvPr id="15"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Request Mast Procedures</a:t>
            </a:r>
            <a:endParaRPr lang="en-US" sz="4000" dirty="0"/>
          </a:p>
        </p:txBody>
      </p:sp>
      <p:sp>
        <p:nvSpPr>
          <p:cNvPr id="4" name="TextBox 3"/>
          <p:cNvSpPr txBox="1"/>
          <p:nvPr/>
        </p:nvSpPr>
        <p:spPr>
          <a:xfrm>
            <a:off x="7239000" y="1758445"/>
            <a:ext cx="1706626" cy="1938992"/>
          </a:xfrm>
          <a:prstGeom prst="rect">
            <a:avLst/>
          </a:prstGeom>
          <a:noFill/>
        </p:spPr>
        <p:txBody>
          <a:bodyPr wrap="square" rtlCol="0">
            <a:spAutoFit/>
          </a:bodyPr>
          <a:lstStyle/>
          <a:p>
            <a:r>
              <a:rPr lang="en-US" sz="2400" i="1" dirty="0" smtClean="0"/>
              <a:t>Part 1 Completed by Marine Requesting Mast!!!</a:t>
            </a:r>
            <a:endParaRPr lang="en-US" sz="2400" i="1" dirty="0"/>
          </a:p>
        </p:txBody>
      </p:sp>
    </p:spTree>
    <p:extLst>
      <p:ext uri="{BB962C8B-B14F-4D97-AF65-F5344CB8AC3E}">
        <p14:creationId xmlns:p14="http://schemas.microsoft.com/office/powerpoint/2010/main" val="1799401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Calibri" panose="020F0502020204030204" pitchFamily="34" charset="0"/>
                <a:cs typeface="Calibri" panose="020F0502020204030204" pitchFamily="34" charset="0"/>
              </a:rPr>
              <a:t>    </a:t>
            </a:r>
            <a:endParaRPr lang="en-US" sz="3000"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2"/>
          <a:stretch>
            <a:fillRect/>
          </a:stretch>
        </p:blipFill>
        <p:spPr>
          <a:xfrm>
            <a:off x="1156717" y="1085851"/>
            <a:ext cx="6085859" cy="2427833"/>
          </a:xfrm>
          <a:prstGeom prst="rect">
            <a:avLst/>
          </a:prstGeom>
        </p:spPr>
      </p:pic>
      <p:pic>
        <p:nvPicPr>
          <p:cNvPr id="10" name="Picture 9"/>
          <p:cNvPicPr>
            <a:picLocks noChangeAspect="1"/>
          </p:cNvPicPr>
          <p:nvPr/>
        </p:nvPicPr>
        <p:blipFill>
          <a:blip r:embed="rId3"/>
          <a:stretch>
            <a:fillRect/>
          </a:stretch>
        </p:blipFill>
        <p:spPr>
          <a:xfrm>
            <a:off x="1314450" y="3716914"/>
            <a:ext cx="4234039" cy="1399154"/>
          </a:xfrm>
          <a:prstGeom prst="rect">
            <a:avLst/>
          </a:prstGeom>
        </p:spPr>
      </p:pic>
      <p:pic>
        <p:nvPicPr>
          <p:cNvPr id="12" name="Picture 11"/>
          <p:cNvPicPr>
            <a:picLocks noChangeAspect="1"/>
          </p:cNvPicPr>
          <p:nvPr/>
        </p:nvPicPr>
        <p:blipFill>
          <a:blip r:embed="rId4"/>
          <a:stretch>
            <a:fillRect/>
          </a:stretch>
        </p:blipFill>
        <p:spPr>
          <a:xfrm>
            <a:off x="5200650" y="882619"/>
            <a:ext cx="2633700" cy="1614056"/>
          </a:xfrm>
          <a:prstGeom prst="rect">
            <a:avLst/>
          </a:prstGeom>
        </p:spPr>
      </p:pic>
      <p:pic>
        <p:nvPicPr>
          <p:cNvPr id="13" name="Picture 12"/>
          <p:cNvPicPr>
            <a:picLocks noChangeAspect="1"/>
          </p:cNvPicPr>
          <p:nvPr/>
        </p:nvPicPr>
        <p:blipFill>
          <a:blip r:embed="rId5"/>
          <a:stretch>
            <a:fillRect/>
          </a:stretch>
        </p:blipFill>
        <p:spPr>
          <a:xfrm>
            <a:off x="6517500" y="1664203"/>
            <a:ext cx="1819814" cy="1271126"/>
          </a:xfrm>
          <a:prstGeom prst="rect">
            <a:avLst/>
          </a:prstGeom>
        </p:spPr>
      </p:pic>
      <p:pic>
        <p:nvPicPr>
          <p:cNvPr id="14" name="Picture 13"/>
          <p:cNvPicPr>
            <a:picLocks noChangeAspect="1"/>
          </p:cNvPicPr>
          <p:nvPr/>
        </p:nvPicPr>
        <p:blipFill>
          <a:blip r:embed="rId6"/>
          <a:stretch>
            <a:fillRect/>
          </a:stretch>
        </p:blipFill>
        <p:spPr>
          <a:xfrm>
            <a:off x="5406408" y="3099826"/>
            <a:ext cx="2930906" cy="1984420"/>
          </a:xfrm>
          <a:prstGeom prst="rect">
            <a:avLst/>
          </a:prstGeom>
        </p:spPr>
      </p:pic>
      <p:pic>
        <p:nvPicPr>
          <p:cNvPr id="15" name="Picture 14"/>
          <p:cNvPicPr>
            <a:picLocks noChangeAspect="1"/>
          </p:cNvPicPr>
          <p:nvPr/>
        </p:nvPicPr>
        <p:blipFill>
          <a:blip r:embed="rId7"/>
          <a:stretch>
            <a:fillRect/>
          </a:stretch>
        </p:blipFill>
        <p:spPr>
          <a:xfrm>
            <a:off x="1261881" y="2350209"/>
            <a:ext cx="5875529" cy="786452"/>
          </a:xfrm>
          <a:prstGeom prst="rect">
            <a:avLst/>
          </a:prstGeom>
        </p:spPr>
      </p:pic>
      <p:sp>
        <p:nvSpPr>
          <p:cNvPr id="11"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Request Mast Procedures</a:t>
            </a:r>
            <a:endParaRPr lang="en-US" sz="4000" dirty="0"/>
          </a:p>
        </p:txBody>
      </p:sp>
    </p:spTree>
    <p:extLst>
      <p:ext uri="{BB962C8B-B14F-4D97-AF65-F5344CB8AC3E}">
        <p14:creationId xmlns:p14="http://schemas.microsoft.com/office/powerpoint/2010/main" val="3331918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Calibri" panose="020F0502020204030204" pitchFamily="34" charset="0"/>
                <a:cs typeface="Calibri" panose="020F0502020204030204" pitchFamily="34" charset="0"/>
              </a:rPr>
              <a:t>   </a:t>
            </a:r>
            <a:endParaRPr lang="en-US" sz="30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1159002" y="1143000"/>
            <a:ext cx="4677562" cy="3817951"/>
          </a:xfrm>
          <a:prstGeom prst="rect">
            <a:avLst/>
          </a:prstGeom>
        </p:spPr>
      </p:pic>
      <p:pic>
        <p:nvPicPr>
          <p:cNvPr id="8" name="Picture 7"/>
          <p:cNvPicPr>
            <a:picLocks noChangeAspect="1"/>
          </p:cNvPicPr>
          <p:nvPr/>
        </p:nvPicPr>
        <p:blipFill>
          <a:blip r:embed="rId3"/>
          <a:stretch>
            <a:fillRect/>
          </a:stretch>
        </p:blipFill>
        <p:spPr>
          <a:xfrm>
            <a:off x="1200150" y="1600200"/>
            <a:ext cx="4307198" cy="930443"/>
          </a:xfrm>
          <a:prstGeom prst="rect">
            <a:avLst/>
          </a:prstGeom>
        </p:spPr>
      </p:pic>
      <p:pic>
        <p:nvPicPr>
          <p:cNvPr id="9" name="Picture 8"/>
          <p:cNvPicPr>
            <a:picLocks noChangeAspect="1"/>
          </p:cNvPicPr>
          <p:nvPr/>
        </p:nvPicPr>
        <p:blipFill>
          <a:blip r:embed="rId4"/>
          <a:stretch>
            <a:fillRect/>
          </a:stretch>
        </p:blipFill>
        <p:spPr>
          <a:xfrm>
            <a:off x="4686300" y="1716756"/>
            <a:ext cx="3443015" cy="1627773"/>
          </a:xfrm>
          <a:prstGeom prst="rect">
            <a:avLst/>
          </a:prstGeom>
        </p:spPr>
      </p:pic>
      <p:pic>
        <p:nvPicPr>
          <p:cNvPr id="10" name="Picture 9"/>
          <p:cNvPicPr>
            <a:picLocks noChangeAspect="1"/>
          </p:cNvPicPr>
          <p:nvPr/>
        </p:nvPicPr>
        <p:blipFill>
          <a:blip r:embed="rId5"/>
          <a:stretch>
            <a:fillRect/>
          </a:stretch>
        </p:blipFill>
        <p:spPr>
          <a:xfrm>
            <a:off x="4041592" y="3255407"/>
            <a:ext cx="4092295" cy="2162744"/>
          </a:xfrm>
          <a:prstGeom prst="rect">
            <a:avLst/>
          </a:prstGeom>
        </p:spPr>
      </p:pic>
      <p:sp>
        <p:nvSpPr>
          <p:cNvPr id="11"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Request Mast Procedures</a:t>
            </a:r>
            <a:endParaRPr lang="en-US" sz="4000" dirty="0"/>
          </a:p>
        </p:txBody>
      </p:sp>
    </p:spTree>
    <p:extLst>
      <p:ext uri="{BB962C8B-B14F-4D97-AF65-F5344CB8AC3E}">
        <p14:creationId xmlns:p14="http://schemas.microsoft.com/office/powerpoint/2010/main" val="1195886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Calibri" panose="020F0502020204030204" pitchFamily="34" charset="0"/>
                <a:cs typeface="Calibri" panose="020F0502020204030204" pitchFamily="34" charset="0"/>
              </a:rPr>
              <a:t>   </a:t>
            </a:r>
            <a:endParaRPr lang="en-US" sz="30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a:stretch>
            <a:fillRect/>
          </a:stretch>
        </p:blipFill>
        <p:spPr>
          <a:xfrm>
            <a:off x="1314450" y="994411"/>
            <a:ext cx="5811516" cy="2729720"/>
          </a:xfrm>
          <a:prstGeom prst="rect">
            <a:avLst/>
          </a:prstGeom>
        </p:spPr>
      </p:pic>
      <p:pic>
        <p:nvPicPr>
          <p:cNvPr id="9" name="Picture 8"/>
          <p:cNvPicPr>
            <a:picLocks noChangeAspect="1"/>
          </p:cNvPicPr>
          <p:nvPr/>
        </p:nvPicPr>
        <p:blipFill>
          <a:blip r:embed="rId3"/>
          <a:stretch>
            <a:fillRect/>
          </a:stretch>
        </p:blipFill>
        <p:spPr>
          <a:xfrm>
            <a:off x="1314450" y="3829050"/>
            <a:ext cx="5610330" cy="951059"/>
          </a:xfrm>
          <a:prstGeom prst="rect">
            <a:avLst/>
          </a:prstGeom>
        </p:spPr>
      </p:pic>
      <p:pic>
        <p:nvPicPr>
          <p:cNvPr id="10" name="Picture 9"/>
          <p:cNvPicPr>
            <a:picLocks noChangeAspect="1"/>
          </p:cNvPicPr>
          <p:nvPr/>
        </p:nvPicPr>
        <p:blipFill>
          <a:blip r:embed="rId4"/>
          <a:stretch>
            <a:fillRect/>
          </a:stretch>
        </p:blipFill>
        <p:spPr>
          <a:xfrm>
            <a:off x="1367033" y="2800351"/>
            <a:ext cx="5706350" cy="580679"/>
          </a:xfrm>
          <a:prstGeom prst="rect">
            <a:avLst/>
          </a:prstGeom>
        </p:spPr>
      </p:pic>
      <p:pic>
        <p:nvPicPr>
          <p:cNvPr id="11" name="Picture 10"/>
          <p:cNvPicPr>
            <a:picLocks noChangeAspect="1"/>
          </p:cNvPicPr>
          <p:nvPr/>
        </p:nvPicPr>
        <p:blipFill>
          <a:blip r:embed="rId5"/>
          <a:stretch>
            <a:fillRect/>
          </a:stretch>
        </p:blipFill>
        <p:spPr>
          <a:xfrm>
            <a:off x="5505051" y="2628900"/>
            <a:ext cx="2944623" cy="1604911"/>
          </a:xfrm>
          <a:prstGeom prst="rect">
            <a:avLst/>
          </a:prstGeom>
        </p:spPr>
      </p:pic>
      <p:pic>
        <p:nvPicPr>
          <p:cNvPr id="12" name="Picture 11"/>
          <p:cNvPicPr>
            <a:picLocks noChangeAspect="1"/>
          </p:cNvPicPr>
          <p:nvPr/>
        </p:nvPicPr>
        <p:blipFill>
          <a:blip r:embed="rId6"/>
          <a:stretch>
            <a:fillRect/>
          </a:stretch>
        </p:blipFill>
        <p:spPr>
          <a:xfrm>
            <a:off x="1476739" y="1499576"/>
            <a:ext cx="201185" cy="1353429"/>
          </a:xfrm>
          <a:prstGeom prst="rect">
            <a:avLst/>
          </a:prstGeom>
        </p:spPr>
      </p:pic>
      <p:pic>
        <p:nvPicPr>
          <p:cNvPr id="13" name="Picture 12"/>
          <p:cNvPicPr>
            <a:picLocks noChangeAspect="1"/>
          </p:cNvPicPr>
          <p:nvPr/>
        </p:nvPicPr>
        <p:blipFill>
          <a:blip r:embed="rId7"/>
          <a:stretch>
            <a:fillRect/>
          </a:stretch>
        </p:blipFill>
        <p:spPr>
          <a:xfrm>
            <a:off x="6477000" y="838885"/>
            <a:ext cx="2981203" cy="1774090"/>
          </a:xfrm>
          <a:prstGeom prst="rect">
            <a:avLst/>
          </a:prstGeom>
        </p:spPr>
      </p:pic>
      <p:sp>
        <p:nvSpPr>
          <p:cNvPr id="14"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Request Mast Procedures</a:t>
            </a:r>
            <a:endParaRPr lang="en-US" sz="4000" dirty="0"/>
          </a:p>
        </p:txBody>
      </p:sp>
    </p:spTree>
    <p:extLst>
      <p:ext uri="{BB962C8B-B14F-4D97-AF65-F5344CB8AC3E}">
        <p14:creationId xmlns:p14="http://schemas.microsoft.com/office/powerpoint/2010/main" val="2731185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Calibri" panose="020F0502020204030204" pitchFamily="34" charset="0"/>
                <a:cs typeface="Calibri" panose="020F0502020204030204" pitchFamily="34" charset="0"/>
              </a:rPr>
              <a:t>  </a:t>
            </a:r>
            <a:endParaRPr lang="en-US" sz="30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1666242" y="982980"/>
            <a:ext cx="5811516" cy="2734293"/>
          </a:xfrm>
          <a:prstGeom prst="rect">
            <a:avLst/>
          </a:prstGeom>
        </p:spPr>
      </p:pic>
      <p:pic>
        <p:nvPicPr>
          <p:cNvPr id="8" name="Picture 7"/>
          <p:cNvPicPr>
            <a:picLocks noChangeAspect="1"/>
          </p:cNvPicPr>
          <p:nvPr/>
        </p:nvPicPr>
        <p:blipFill>
          <a:blip r:embed="rId3"/>
          <a:stretch>
            <a:fillRect/>
          </a:stretch>
        </p:blipFill>
        <p:spPr>
          <a:xfrm>
            <a:off x="1314450" y="3829050"/>
            <a:ext cx="6625403" cy="914400"/>
          </a:xfrm>
          <a:prstGeom prst="rect">
            <a:avLst/>
          </a:prstGeom>
        </p:spPr>
      </p:pic>
      <p:pic>
        <p:nvPicPr>
          <p:cNvPr id="9" name="Picture 8"/>
          <p:cNvPicPr>
            <a:picLocks noChangeAspect="1"/>
          </p:cNvPicPr>
          <p:nvPr/>
        </p:nvPicPr>
        <p:blipFill>
          <a:blip r:embed="rId4"/>
          <a:stretch>
            <a:fillRect/>
          </a:stretch>
        </p:blipFill>
        <p:spPr>
          <a:xfrm>
            <a:off x="1885951" y="1600200"/>
            <a:ext cx="128027" cy="173751"/>
          </a:xfrm>
          <a:prstGeom prst="rect">
            <a:avLst/>
          </a:prstGeom>
        </p:spPr>
      </p:pic>
      <p:sp>
        <p:nvSpPr>
          <p:cNvPr id="6"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Request Mast Procedures</a:t>
            </a:r>
            <a:endParaRPr lang="en-US" sz="4000" dirty="0"/>
          </a:p>
        </p:txBody>
      </p:sp>
      <p:sp>
        <p:nvSpPr>
          <p:cNvPr id="3" name="Right Arrow 2"/>
          <p:cNvSpPr/>
          <p:nvPr/>
        </p:nvSpPr>
        <p:spPr>
          <a:xfrm>
            <a:off x="577980" y="144475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38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Calibri" panose="020F0502020204030204" pitchFamily="34" charset="0"/>
                <a:cs typeface="Calibri" panose="020F0502020204030204" pitchFamily="34" charset="0"/>
              </a:rPr>
              <a:t>  </a:t>
            </a:r>
            <a:endParaRPr lang="en-US" sz="30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666242" y="1204604"/>
            <a:ext cx="5811516" cy="2734293"/>
          </a:xfrm>
          <a:prstGeom prst="rect">
            <a:avLst/>
          </a:prstGeom>
        </p:spPr>
      </p:pic>
      <p:pic>
        <p:nvPicPr>
          <p:cNvPr id="4" name="Picture 3"/>
          <p:cNvPicPr>
            <a:picLocks noChangeAspect="1"/>
          </p:cNvPicPr>
          <p:nvPr/>
        </p:nvPicPr>
        <p:blipFill>
          <a:blip r:embed="rId3"/>
          <a:stretch>
            <a:fillRect/>
          </a:stretch>
        </p:blipFill>
        <p:spPr>
          <a:xfrm>
            <a:off x="1885951" y="2397999"/>
            <a:ext cx="128027" cy="173751"/>
          </a:xfrm>
          <a:prstGeom prst="rect">
            <a:avLst/>
          </a:prstGeom>
        </p:spPr>
      </p:pic>
      <p:pic>
        <p:nvPicPr>
          <p:cNvPr id="6" name="Picture 5"/>
          <p:cNvPicPr>
            <a:picLocks noChangeAspect="1"/>
          </p:cNvPicPr>
          <p:nvPr/>
        </p:nvPicPr>
        <p:blipFill>
          <a:blip r:embed="rId4"/>
          <a:stretch>
            <a:fillRect/>
          </a:stretch>
        </p:blipFill>
        <p:spPr>
          <a:xfrm>
            <a:off x="1543050" y="3925180"/>
            <a:ext cx="6405927" cy="1207112"/>
          </a:xfrm>
          <a:prstGeom prst="rect">
            <a:avLst/>
          </a:prstGeom>
        </p:spPr>
      </p:pic>
      <p:sp>
        <p:nvSpPr>
          <p:cNvPr id="7"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Request Mast Procedures</a:t>
            </a:r>
            <a:endParaRPr lang="en-US" sz="4000" dirty="0"/>
          </a:p>
        </p:txBody>
      </p:sp>
      <p:sp>
        <p:nvSpPr>
          <p:cNvPr id="8" name="Right Arrow 7"/>
          <p:cNvSpPr/>
          <p:nvPr/>
        </p:nvSpPr>
        <p:spPr>
          <a:xfrm>
            <a:off x="626238" y="2242558"/>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071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Calibri" panose="020F0502020204030204" pitchFamily="34" charset="0"/>
                <a:cs typeface="Calibri" panose="020F0502020204030204" pitchFamily="34" charset="0"/>
              </a:rPr>
              <a:t>  </a:t>
            </a:r>
            <a:endParaRPr lang="en-US" sz="30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666242" y="1204604"/>
            <a:ext cx="5811516" cy="2734293"/>
          </a:xfrm>
          <a:prstGeom prst="rect">
            <a:avLst/>
          </a:prstGeom>
        </p:spPr>
      </p:pic>
      <p:pic>
        <p:nvPicPr>
          <p:cNvPr id="5" name="Picture 4"/>
          <p:cNvPicPr>
            <a:picLocks noChangeAspect="1"/>
          </p:cNvPicPr>
          <p:nvPr/>
        </p:nvPicPr>
        <p:blipFill>
          <a:blip r:embed="rId3"/>
          <a:stretch>
            <a:fillRect/>
          </a:stretch>
        </p:blipFill>
        <p:spPr>
          <a:xfrm>
            <a:off x="1885951" y="2686050"/>
            <a:ext cx="132599" cy="173751"/>
          </a:xfrm>
          <a:prstGeom prst="rect">
            <a:avLst/>
          </a:prstGeom>
        </p:spPr>
      </p:pic>
      <p:pic>
        <p:nvPicPr>
          <p:cNvPr id="6" name="Picture 5"/>
          <p:cNvPicPr>
            <a:picLocks noChangeAspect="1"/>
          </p:cNvPicPr>
          <p:nvPr/>
        </p:nvPicPr>
        <p:blipFill>
          <a:blip r:embed="rId4"/>
          <a:stretch>
            <a:fillRect/>
          </a:stretch>
        </p:blipFill>
        <p:spPr>
          <a:xfrm>
            <a:off x="1485900" y="3835851"/>
            <a:ext cx="6364776" cy="1319079"/>
          </a:xfrm>
          <a:prstGeom prst="rect">
            <a:avLst/>
          </a:prstGeom>
        </p:spPr>
      </p:pic>
      <p:sp>
        <p:nvSpPr>
          <p:cNvPr id="7"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Request Mast Procedures</a:t>
            </a:r>
            <a:endParaRPr lang="en-US" sz="4000" dirty="0"/>
          </a:p>
        </p:txBody>
      </p:sp>
      <p:sp>
        <p:nvSpPr>
          <p:cNvPr id="8" name="Right Arrow 7"/>
          <p:cNvSpPr/>
          <p:nvPr/>
        </p:nvSpPr>
        <p:spPr>
          <a:xfrm>
            <a:off x="577980" y="253060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9085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Calibri" panose="020F0502020204030204" pitchFamily="34" charset="0"/>
                <a:cs typeface="Calibri" panose="020F0502020204030204" pitchFamily="34" charset="0"/>
              </a:rPr>
              <a:t>   </a:t>
            </a:r>
            <a:endParaRPr lang="en-US" sz="30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666242" y="1204604"/>
            <a:ext cx="5811516" cy="2734293"/>
          </a:xfrm>
          <a:prstGeom prst="rect">
            <a:avLst/>
          </a:prstGeom>
        </p:spPr>
      </p:pic>
      <p:pic>
        <p:nvPicPr>
          <p:cNvPr id="4" name="Picture 3"/>
          <p:cNvPicPr>
            <a:picLocks noChangeAspect="1"/>
          </p:cNvPicPr>
          <p:nvPr/>
        </p:nvPicPr>
        <p:blipFill>
          <a:blip r:embed="rId3"/>
          <a:stretch>
            <a:fillRect/>
          </a:stretch>
        </p:blipFill>
        <p:spPr>
          <a:xfrm>
            <a:off x="1885951" y="2914650"/>
            <a:ext cx="128027" cy="173751"/>
          </a:xfrm>
          <a:prstGeom prst="rect">
            <a:avLst/>
          </a:prstGeom>
        </p:spPr>
      </p:pic>
      <p:pic>
        <p:nvPicPr>
          <p:cNvPr id="5" name="Picture 4"/>
          <p:cNvPicPr>
            <a:picLocks noChangeAspect="1"/>
          </p:cNvPicPr>
          <p:nvPr/>
        </p:nvPicPr>
        <p:blipFill>
          <a:blip r:embed="rId4"/>
          <a:stretch>
            <a:fillRect/>
          </a:stretch>
        </p:blipFill>
        <p:spPr>
          <a:xfrm>
            <a:off x="1485900" y="3966329"/>
            <a:ext cx="6300762" cy="1010456"/>
          </a:xfrm>
          <a:prstGeom prst="rect">
            <a:avLst/>
          </a:prstGeom>
        </p:spPr>
      </p:pic>
      <p:sp>
        <p:nvSpPr>
          <p:cNvPr id="6" name="Right Arrow 5"/>
          <p:cNvSpPr/>
          <p:nvPr/>
        </p:nvSpPr>
        <p:spPr>
          <a:xfrm>
            <a:off x="577980" y="275920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Request Mast Procedures</a:t>
            </a:r>
            <a:endParaRPr lang="en-US" sz="4000" dirty="0"/>
          </a:p>
        </p:txBody>
      </p:sp>
    </p:spTree>
    <p:extLst>
      <p:ext uri="{BB962C8B-B14F-4D97-AF65-F5344CB8AC3E}">
        <p14:creationId xmlns:p14="http://schemas.microsoft.com/office/powerpoint/2010/main" val="3728202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3" name="Picture 2"/>
          <p:cNvPicPr>
            <a:picLocks noChangeAspect="1"/>
          </p:cNvPicPr>
          <p:nvPr/>
        </p:nvPicPr>
        <p:blipFill>
          <a:blip r:embed="rId2"/>
          <a:stretch>
            <a:fillRect/>
          </a:stretch>
        </p:blipFill>
        <p:spPr>
          <a:xfrm>
            <a:off x="1314451" y="971551"/>
            <a:ext cx="6428789" cy="2103302"/>
          </a:xfrm>
          <a:prstGeom prst="rect">
            <a:avLst/>
          </a:prstGeom>
        </p:spPr>
      </p:pic>
      <p:pic>
        <p:nvPicPr>
          <p:cNvPr id="4" name="Picture 3"/>
          <p:cNvPicPr>
            <a:picLocks noChangeAspect="1"/>
          </p:cNvPicPr>
          <p:nvPr/>
        </p:nvPicPr>
        <p:blipFill>
          <a:blip r:embed="rId3"/>
          <a:stretch>
            <a:fillRect/>
          </a:stretch>
        </p:blipFill>
        <p:spPr>
          <a:xfrm>
            <a:off x="2971800" y="2800350"/>
            <a:ext cx="3296698" cy="2199323"/>
          </a:xfrm>
          <a:prstGeom prst="rect">
            <a:avLst/>
          </a:prstGeom>
        </p:spPr>
      </p:pic>
      <p:sp>
        <p:nvSpPr>
          <p:cNvPr id="6"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Request Mast Procedures</a:t>
            </a:r>
            <a:endParaRPr lang="en-US" sz="4000" dirty="0"/>
          </a:p>
        </p:txBody>
      </p:sp>
    </p:spTree>
    <p:extLst>
      <p:ext uri="{BB962C8B-B14F-4D97-AF65-F5344CB8AC3E}">
        <p14:creationId xmlns:p14="http://schemas.microsoft.com/office/powerpoint/2010/main" val="2852185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Calibri" panose="020F0502020204030204" pitchFamily="34" charset="0"/>
                <a:cs typeface="Calibri" panose="020F0502020204030204" pitchFamily="34" charset="0"/>
              </a:rPr>
              <a:t> </a:t>
            </a:r>
            <a:endParaRPr lang="en-US" sz="3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1263871" y="1065160"/>
            <a:ext cx="6616258" cy="2670280"/>
          </a:xfrm>
          <a:prstGeom prst="rect">
            <a:avLst/>
          </a:prstGeom>
        </p:spPr>
      </p:pic>
      <p:pic>
        <p:nvPicPr>
          <p:cNvPr id="6" name="Picture 5"/>
          <p:cNvPicPr>
            <a:picLocks noChangeAspect="1"/>
          </p:cNvPicPr>
          <p:nvPr/>
        </p:nvPicPr>
        <p:blipFill>
          <a:blip r:embed="rId3"/>
          <a:stretch>
            <a:fillRect/>
          </a:stretch>
        </p:blipFill>
        <p:spPr>
          <a:xfrm>
            <a:off x="1314167" y="3829049"/>
            <a:ext cx="6515665" cy="1088231"/>
          </a:xfrm>
          <a:prstGeom prst="rect">
            <a:avLst/>
          </a:prstGeom>
        </p:spPr>
      </p:pic>
      <p:sp>
        <p:nvSpPr>
          <p:cNvPr id="7"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a:t>Follow up Procedures</a:t>
            </a:r>
          </a:p>
        </p:txBody>
      </p:sp>
    </p:spTree>
    <p:extLst>
      <p:ext uri="{BB962C8B-B14F-4D97-AF65-F5344CB8AC3E}">
        <p14:creationId xmlns:p14="http://schemas.microsoft.com/office/powerpoint/2010/main" val="247539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Calibri" panose="020F0502020204030204" pitchFamily="34" charset="0"/>
                <a:cs typeface="Calibri" panose="020F0502020204030204" pitchFamily="34" charset="0"/>
              </a:rPr>
              <a:t>                                            </a:t>
            </a:r>
            <a:endParaRPr lang="en-US" sz="3000" dirty="0">
              <a:latin typeface="Calibri" panose="020F0502020204030204" pitchFamily="34" charset="0"/>
              <a:cs typeface="Calibri" panose="020F0502020204030204" pitchFamily="34" charset="0"/>
            </a:endParaRPr>
          </a:p>
        </p:txBody>
      </p:sp>
      <p:sp>
        <p:nvSpPr>
          <p:cNvPr id="5"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Overview</a:t>
            </a:r>
            <a:endParaRPr lang="en-US" dirty="0"/>
          </a:p>
        </p:txBody>
      </p:sp>
      <p:sp>
        <p:nvSpPr>
          <p:cNvPr id="3" name="TextBox 2"/>
          <p:cNvSpPr txBox="1"/>
          <p:nvPr/>
        </p:nvSpPr>
        <p:spPr>
          <a:xfrm>
            <a:off x="990600" y="1123950"/>
            <a:ext cx="7848600" cy="3170099"/>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t>Purpose of Request Mast</a:t>
            </a:r>
          </a:p>
          <a:p>
            <a:pPr marL="285750" indent="-285750">
              <a:buFont typeface="Arial" panose="020B0604020202020204" pitchFamily="34" charset="0"/>
              <a:buChar char="•"/>
            </a:pPr>
            <a:r>
              <a:rPr lang="en-US" sz="4000" dirty="0" smtClean="0"/>
              <a:t>Request Mast Policy</a:t>
            </a:r>
          </a:p>
          <a:p>
            <a:pPr marL="285750" indent="-285750">
              <a:buFont typeface="Arial" panose="020B0604020202020204" pitchFamily="34" charset="0"/>
              <a:buChar char="•"/>
            </a:pPr>
            <a:r>
              <a:rPr lang="en-US" sz="4000" dirty="0" smtClean="0"/>
              <a:t>Chain of Command</a:t>
            </a:r>
          </a:p>
          <a:p>
            <a:pPr marL="285750" indent="-285750">
              <a:buFont typeface="Arial" panose="020B0604020202020204" pitchFamily="34" charset="0"/>
              <a:buChar char="•"/>
            </a:pPr>
            <a:r>
              <a:rPr lang="en-US" sz="4000" dirty="0" smtClean="0"/>
              <a:t>Request Mast Procedures</a:t>
            </a:r>
          </a:p>
          <a:p>
            <a:pPr marL="285750" indent="-285750">
              <a:buFont typeface="Arial" panose="020B0604020202020204" pitchFamily="34" charset="0"/>
              <a:buChar char="•"/>
            </a:pPr>
            <a:r>
              <a:rPr lang="en-US" sz="4000" dirty="0" smtClean="0"/>
              <a:t>Follow up Procedures</a:t>
            </a:r>
            <a:endParaRPr lang="en-US" sz="4000" dirty="0"/>
          </a:p>
        </p:txBody>
      </p:sp>
    </p:spTree>
    <p:extLst>
      <p:ext uri="{BB962C8B-B14F-4D97-AF65-F5344CB8AC3E}">
        <p14:creationId xmlns:p14="http://schemas.microsoft.com/office/powerpoint/2010/main" val="456752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Calibri" panose="020F0502020204030204" pitchFamily="34" charset="0"/>
                <a:cs typeface="Calibri" panose="020F0502020204030204" pitchFamily="34" charset="0"/>
              </a:rPr>
              <a:t>  </a:t>
            </a:r>
            <a:br>
              <a:rPr lang="en-US" sz="3000" dirty="0" smtClean="0">
                <a:latin typeface="Calibri" panose="020F0502020204030204" pitchFamily="34" charset="0"/>
                <a:cs typeface="Calibri" panose="020F0502020204030204" pitchFamily="34" charset="0"/>
              </a:rPr>
            </a:br>
            <a:endParaRPr lang="en-US" sz="30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401043" y="1200150"/>
            <a:ext cx="6341914" cy="3392718"/>
          </a:xfrm>
          <a:prstGeom prst="rect">
            <a:avLst/>
          </a:prstGeom>
        </p:spPr>
      </p:pic>
      <p:sp>
        <p:nvSpPr>
          <p:cNvPr id="4"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Questions</a:t>
            </a:r>
            <a:endParaRPr lang="en-US" sz="4000" dirty="0"/>
          </a:p>
        </p:txBody>
      </p:sp>
      <p:pic>
        <p:nvPicPr>
          <p:cNvPr id="5" name="Picture 4"/>
          <p:cNvPicPr>
            <a:picLocks noChangeAspect="1"/>
          </p:cNvPicPr>
          <p:nvPr/>
        </p:nvPicPr>
        <p:blipFill>
          <a:blip r:embed="rId3"/>
          <a:stretch>
            <a:fillRect/>
          </a:stretch>
        </p:blipFill>
        <p:spPr>
          <a:xfrm>
            <a:off x="1666517" y="1428750"/>
            <a:ext cx="1575046" cy="1333708"/>
          </a:xfrm>
          <a:prstGeom prst="rect">
            <a:avLst/>
          </a:prstGeom>
        </p:spPr>
      </p:pic>
    </p:spTree>
    <p:extLst>
      <p:ext uri="{BB962C8B-B14F-4D97-AF65-F5344CB8AC3E}">
        <p14:creationId xmlns:p14="http://schemas.microsoft.com/office/powerpoint/2010/main" val="463990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p>
          <a:p>
            <a:endParaRPr lang="en-US" dirty="0"/>
          </a:p>
        </p:txBody>
      </p:sp>
      <p:sp>
        <p:nvSpPr>
          <p:cNvPr id="4"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Purpose of Request Mast</a:t>
            </a:r>
            <a:endParaRPr lang="en-US" sz="4000" dirty="0"/>
          </a:p>
        </p:txBody>
      </p:sp>
      <p:sp>
        <p:nvSpPr>
          <p:cNvPr id="5" name="TextBox 4"/>
          <p:cNvSpPr txBox="1"/>
          <p:nvPr/>
        </p:nvSpPr>
        <p:spPr>
          <a:xfrm>
            <a:off x="76200" y="1047750"/>
            <a:ext cx="8991600" cy="3477875"/>
          </a:xfrm>
          <a:prstGeom prst="rect">
            <a:avLst/>
          </a:prstGeom>
          <a:noFill/>
        </p:spPr>
        <p:txBody>
          <a:bodyPr wrap="square" rtlCol="0">
            <a:spAutoFit/>
          </a:bodyPr>
          <a:lstStyle/>
          <a:p>
            <a:r>
              <a:rPr lang="en-US" dirty="0" smtClean="0"/>
              <a:t>     </a:t>
            </a:r>
            <a:r>
              <a:rPr lang="en-US" sz="2000" dirty="0" smtClean="0"/>
              <a:t>Request </a:t>
            </a:r>
            <a:r>
              <a:rPr lang="en-US" sz="2000" dirty="0"/>
              <a:t>mast is the primary way for a Marine to formally seek assistance from, or communicate a grievance to, his or her commander. </a:t>
            </a:r>
            <a:r>
              <a:rPr lang="en-US" sz="2000" dirty="0" smtClean="0"/>
              <a:t> Although </a:t>
            </a:r>
            <a:r>
              <a:rPr lang="en-US" sz="2000" dirty="0"/>
              <a:t>a Marine’s request mast may not be resolved to his or her satisfaction, the Marine shall be afforded the opportunity to address the issue with the commander. Personnel outside the official chain of command shall not conduct request mast. Only designated commanders as outlined in chapter 1 of this Order will conduct request mast. Other personnel such as subordinate officers, civilians, </a:t>
            </a:r>
            <a:r>
              <a:rPr lang="en-US" sz="2000" dirty="0" smtClean="0"/>
              <a:t>noncommissioned </a:t>
            </a:r>
            <a:r>
              <a:rPr lang="en-US" sz="2000" dirty="0"/>
              <a:t>officers (NCOs), or staff </a:t>
            </a:r>
            <a:r>
              <a:rPr lang="en-US" sz="2000" dirty="0" smtClean="0"/>
              <a:t>noncommissioned </a:t>
            </a:r>
            <a:r>
              <a:rPr lang="en-US" sz="2000" dirty="0"/>
              <a:t>officers (SNCOs) must not delay the request mast process in order to address the grievance or issue themselves. </a:t>
            </a:r>
            <a:r>
              <a:rPr lang="en-US" sz="2000" dirty="0" smtClean="0"/>
              <a:t> They </a:t>
            </a:r>
            <a:r>
              <a:rPr lang="en-US" sz="2000" dirty="0"/>
              <a:t>will focus their efforts on making the Marine available to the commander and provide assistance to ensure the entire process is efficient and completed without delay. </a:t>
            </a:r>
          </a:p>
        </p:txBody>
      </p:sp>
    </p:spTree>
    <p:extLst>
      <p:ext uri="{BB962C8B-B14F-4D97-AF65-F5344CB8AC3E}">
        <p14:creationId xmlns:p14="http://schemas.microsoft.com/office/powerpoint/2010/main" val="121660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smtClean="0">
                <a:latin typeface="Calibri" panose="020F0502020204030204" pitchFamily="34" charset="0"/>
                <a:cs typeface="Calibri" panose="020F0502020204030204" pitchFamily="34" charset="0"/>
              </a:rPr>
              <a:t>                                                                                                             </a:t>
            </a:r>
            <a:br>
              <a:rPr lang="en-US" sz="3000" dirty="0" smtClean="0">
                <a:latin typeface="Calibri" panose="020F0502020204030204" pitchFamily="34" charset="0"/>
                <a:cs typeface="Calibri" panose="020F0502020204030204" pitchFamily="34" charset="0"/>
              </a:rPr>
            </a:br>
            <a:r>
              <a:rPr lang="en-US"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                                                                                      </a:t>
            </a:r>
            <a:endParaRPr lang="en-US" sz="3000" dirty="0">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1457325" y="1028700"/>
            <a:ext cx="6229350" cy="3543300"/>
          </a:xfrm>
        </p:spPr>
        <p:txBody>
          <a:bodyPr/>
          <a:lstStyle/>
          <a:p>
            <a:pPr marL="0" indent="0">
              <a:buNone/>
            </a:pPr>
            <a:endParaRPr lang="en-US" sz="1800" dirty="0"/>
          </a:p>
          <a:p>
            <a:pPr marL="0" indent="0">
              <a:buNone/>
            </a:pPr>
            <a:endParaRPr lang="en-US" sz="1800" dirty="0">
              <a:solidFill>
                <a:srgbClr val="FF0000"/>
              </a:solidFill>
            </a:endParaRPr>
          </a:p>
        </p:txBody>
      </p:sp>
      <p:pic>
        <p:nvPicPr>
          <p:cNvPr id="2" name="Picture 1"/>
          <p:cNvPicPr>
            <a:picLocks noChangeAspect="1"/>
          </p:cNvPicPr>
          <p:nvPr/>
        </p:nvPicPr>
        <p:blipFill>
          <a:blip r:embed="rId2"/>
          <a:stretch>
            <a:fillRect/>
          </a:stretch>
        </p:blipFill>
        <p:spPr>
          <a:xfrm>
            <a:off x="21771" y="895350"/>
            <a:ext cx="4663844" cy="1771650"/>
          </a:xfrm>
          <a:prstGeom prst="rect">
            <a:avLst/>
          </a:prstGeom>
        </p:spPr>
      </p:pic>
      <p:pic>
        <p:nvPicPr>
          <p:cNvPr id="3" name="Picture 2"/>
          <p:cNvPicPr>
            <a:picLocks noChangeAspect="1"/>
          </p:cNvPicPr>
          <p:nvPr/>
        </p:nvPicPr>
        <p:blipFill>
          <a:blip r:embed="rId3"/>
          <a:stretch>
            <a:fillRect/>
          </a:stretch>
        </p:blipFill>
        <p:spPr>
          <a:xfrm>
            <a:off x="88070" y="2667000"/>
            <a:ext cx="4531245" cy="2194751"/>
          </a:xfrm>
          <a:prstGeom prst="rect">
            <a:avLst/>
          </a:prstGeom>
        </p:spPr>
      </p:pic>
      <p:sp>
        <p:nvSpPr>
          <p:cNvPr id="7"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Request Mast Policy</a:t>
            </a:r>
            <a:endParaRPr lang="en-US" dirty="0"/>
          </a:p>
        </p:txBody>
      </p:sp>
      <p:sp>
        <p:nvSpPr>
          <p:cNvPr id="4" name="TextBox 3"/>
          <p:cNvSpPr txBox="1"/>
          <p:nvPr/>
        </p:nvSpPr>
        <p:spPr>
          <a:xfrm>
            <a:off x="4685615" y="909530"/>
            <a:ext cx="4572000" cy="3693319"/>
          </a:xfrm>
          <a:prstGeom prst="rect">
            <a:avLst/>
          </a:prstGeom>
          <a:noFill/>
        </p:spPr>
        <p:txBody>
          <a:bodyPr wrap="square" rtlCol="0">
            <a:spAutoFit/>
          </a:bodyPr>
          <a:lstStyle/>
          <a:p>
            <a:r>
              <a:rPr lang="en-US" i="1" dirty="0" smtClean="0"/>
              <a:t>A commander may deny a Request Mast if there is another specific avenue of redress available to the Marine such as: </a:t>
            </a:r>
          </a:p>
          <a:p>
            <a:r>
              <a:rPr lang="en-US" i="1" dirty="0" smtClean="0"/>
              <a:t>- Actions under the UCMJ:  Appeal Process</a:t>
            </a:r>
          </a:p>
          <a:p>
            <a:r>
              <a:rPr lang="en-US" i="1" dirty="0" smtClean="0"/>
              <a:t>- Involuntary Administrative Separation:    Request ADSEP Board if eligible, Board for Correction of Naval Records and the Naval Discharge Review Board</a:t>
            </a:r>
          </a:p>
          <a:p>
            <a:r>
              <a:rPr lang="en-US" i="1" dirty="0" smtClean="0"/>
              <a:t>-  Complaints under Article 138 (Complaints of wrongs) of the UCMJ </a:t>
            </a:r>
            <a:r>
              <a:rPr lang="en-US" i="1" dirty="0"/>
              <a:t>by the Commanding </a:t>
            </a:r>
            <a:r>
              <a:rPr lang="en-US" i="1" dirty="0" smtClean="0"/>
              <a:t>Officer and Article 1150 (Redress of Wrong Committed by a Superior)</a:t>
            </a:r>
          </a:p>
          <a:p>
            <a:endParaRPr lang="en-US" dirty="0"/>
          </a:p>
        </p:txBody>
      </p:sp>
    </p:spTree>
    <p:extLst>
      <p:ext uri="{BB962C8B-B14F-4D97-AF65-F5344CB8AC3E}">
        <p14:creationId xmlns:p14="http://schemas.microsoft.com/office/powerpoint/2010/main" val="1908922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smtClean="0">
                <a:latin typeface="Calibri" panose="020F0502020204030204" pitchFamily="34" charset="0"/>
                <a:cs typeface="Calibri" panose="020F0502020204030204" pitchFamily="34" charset="0"/>
              </a:rPr>
              <a:t>                                                                                                             </a:t>
            </a:r>
            <a:br>
              <a:rPr lang="en-US" sz="3000" dirty="0" smtClean="0">
                <a:latin typeface="Calibri" panose="020F0502020204030204" pitchFamily="34" charset="0"/>
                <a:cs typeface="Calibri" panose="020F0502020204030204" pitchFamily="34" charset="0"/>
              </a:rPr>
            </a:br>
            <a:r>
              <a:rPr lang="en-US"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                                                                                      </a:t>
            </a:r>
            <a:endParaRPr lang="en-US" sz="3000" dirty="0">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1457325" y="1028700"/>
            <a:ext cx="6229350" cy="3543300"/>
          </a:xfrm>
        </p:spPr>
        <p:txBody>
          <a:bodyPr/>
          <a:lstStyle/>
          <a:p>
            <a:pPr marL="0" indent="0">
              <a:buNone/>
            </a:pPr>
            <a:endParaRPr lang="en-US" sz="1800" dirty="0"/>
          </a:p>
          <a:p>
            <a:pPr marL="0" indent="0">
              <a:buNone/>
            </a:pPr>
            <a:endParaRPr lang="en-US" sz="1800" dirty="0">
              <a:solidFill>
                <a:srgbClr val="FF0000"/>
              </a:solidFill>
            </a:endParaRPr>
          </a:p>
        </p:txBody>
      </p:sp>
      <p:sp>
        <p:nvSpPr>
          <p:cNvPr id="7"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Request Mast Policy</a:t>
            </a:r>
            <a:endParaRPr lang="en-US" dirty="0"/>
          </a:p>
        </p:txBody>
      </p:sp>
      <p:sp>
        <p:nvSpPr>
          <p:cNvPr id="4" name="TextBox 3"/>
          <p:cNvSpPr txBox="1"/>
          <p:nvPr/>
        </p:nvSpPr>
        <p:spPr>
          <a:xfrm>
            <a:off x="76200" y="895350"/>
            <a:ext cx="8610600" cy="2554545"/>
          </a:xfrm>
          <a:prstGeom prst="rect">
            <a:avLst/>
          </a:prstGeom>
          <a:noFill/>
        </p:spPr>
        <p:txBody>
          <a:bodyPr wrap="square" rtlCol="0">
            <a:spAutoFit/>
          </a:bodyPr>
          <a:lstStyle/>
          <a:p>
            <a:r>
              <a:rPr lang="en-US" sz="2000" dirty="0" smtClean="0"/>
              <a:t>MCO 5354.1E (MARINE </a:t>
            </a:r>
            <a:r>
              <a:rPr lang="en-US" sz="2000" dirty="0"/>
              <a:t>CORPS PROHIBITED ACTIVITIES AND CONDUCT </a:t>
            </a:r>
          </a:p>
          <a:p>
            <a:r>
              <a:rPr lang="en-US" sz="2000" dirty="0"/>
              <a:t>PREVENTION AND RESPONSE </a:t>
            </a:r>
            <a:r>
              <a:rPr lang="en-US" sz="2000" dirty="0" smtClean="0"/>
              <a:t>POLICY) </a:t>
            </a:r>
            <a:r>
              <a:rPr lang="en-US" sz="2000" dirty="0"/>
              <a:t>describes the primary methods for submitting and adjudicating complaints concerning harassment (to include sexual harassment), unlawful discrimination and abuse, wrongful distribution or broadcasting of intimate images, and certain dissident and protest activity. </a:t>
            </a:r>
            <a:r>
              <a:rPr lang="en-US" sz="2000" dirty="0" smtClean="0"/>
              <a:t> A </a:t>
            </a:r>
            <a:r>
              <a:rPr lang="en-US" sz="2000" dirty="0"/>
              <a:t>Marine may use request mast to present these types of complaints as an alternative, but the procedures described in reference MCO 5354.1E </a:t>
            </a:r>
            <a:r>
              <a:rPr lang="en-US" sz="2000" dirty="0" smtClean="0"/>
              <a:t>remain </a:t>
            </a:r>
            <a:r>
              <a:rPr lang="en-US" sz="2000" dirty="0"/>
              <a:t>the primary means. </a:t>
            </a:r>
          </a:p>
        </p:txBody>
      </p:sp>
    </p:spTree>
    <p:extLst>
      <p:ext uri="{BB962C8B-B14F-4D97-AF65-F5344CB8AC3E}">
        <p14:creationId xmlns:p14="http://schemas.microsoft.com/office/powerpoint/2010/main" val="2727760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smtClean="0">
                <a:latin typeface="Calibri" panose="020F0502020204030204" pitchFamily="34" charset="0"/>
                <a:cs typeface="Calibri" panose="020F0502020204030204" pitchFamily="34" charset="0"/>
              </a:rPr>
              <a:t>                                                                                                             </a:t>
            </a:r>
            <a:br>
              <a:rPr lang="en-US" sz="3000" dirty="0" smtClean="0">
                <a:latin typeface="Calibri" panose="020F0502020204030204" pitchFamily="34" charset="0"/>
                <a:cs typeface="Calibri" panose="020F0502020204030204" pitchFamily="34" charset="0"/>
              </a:rPr>
            </a:br>
            <a:r>
              <a:rPr lang="en-US"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                                                                                      </a:t>
            </a:r>
            <a:endParaRPr lang="en-US" sz="3000" dirty="0">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1457325" y="1028700"/>
            <a:ext cx="6229350" cy="3543300"/>
          </a:xfrm>
        </p:spPr>
        <p:txBody>
          <a:bodyPr/>
          <a:lstStyle/>
          <a:p>
            <a:pPr marL="0" indent="0">
              <a:buNone/>
            </a:pPr>
            <a:endParaRPr lang="en-US" sz="1800" dirty="0"/>
          </a:p>
          <a:p>
            <a:pPr marL="0" indent="0">
              <a:buNone/>
            </a:pPr>
            <a:endParaRPr lang="en-US" sz="1800" dirty="0">
              <a:solidFill>
                <a:srgbClr val="FF0000"/>
              </a:solidFill>
            </a:endParaRPr>
          </a:p>
        </p:txBody>
      </p:sp>
      <p:sp>
        <p:nvSpPr>
          <p:cNvPr id="7"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Request Mast Policy</a:t>
            </a:r>
            <a:endParaRPr lang="en-US" dirty="0"/>
          </a:p>
        </p:txBody>
      </p:sp>
      <p:sp>
        <p:nvSpPr>
          <p:cNvPr id="4" name="TextBox 3"/>
          <p:cNvSpPr txBox="1"/>
          <p:nvPr/>
        </p:nvSpPr>
        <p:spPr>
          <a:xfrm>
            <a:off x="76200" y="895350"/>
            <a:ext cx="8610600" cy="3139321"/>
          </a:xfrm>
          <a:prstGeom prst="rect">
            <a:avLst/>
          </a:prstGeom>
          <a:noFill/>
        </p:spPr>
        <p:txBody>
          <a:bodyPr wrap="square" rtlCol="0">
            <a:spAutoFit/>
          </a:bodyPr>
          <a:lstStyle/>
          <a:p>
            <a:r>
              <a:rPr lang="en-US" dirty="0"/>
              <a:t>Any Marine requesting mast to his or her CG has the option to do so confidentially. </a:t>
            </a:r>
            <a:r>
              <a:rPr lang="en-US" dirty="0" smtClean="0"/>
              <a:t> If </a:t>
            </a:r>
            <a:r>
              <a:rPr lang="en-US" dirty="0"/>
              <a:t>the Marine does not desire to reveal the subject of the request mast to subordinate commanders in the chain of command, the </a:t>
            </a:r>
            <a:r>
              <a:rPr lang="en-US" i="1" u="sng" dirty="0">
                <a:solidFill>
                  <a:srgbClr val="FF0000"/>
                </a:solidFill>
              </a:rPr>
              <a:t>Marine must include a statement as to why the subject was not revealed in the request mast</a:t>
            </a:r>
            <a:r>
              <a:rPr lang="en-US" dirty="0"/>
              <a:t>. </a:t>
            </a:r>
            <a:r>
              <a:rPr lang="en-US" dirty="0" smtClean="0"/>
              <a:t> The </a:t>
            </a:r>
            <a:r>
              <a:rPr lang="en-US" dirty="0"/>
              <a:t>Marine shall place the NAVMC 11296 and any supporting documentation in a sealed envelope marked “to be opened by the CG only.” </a:t>
            </a:r>
            <a:r>
              <a:rPr lang="en-US" dirty="0" smtClean="0"/>
              <a:t> The </a:t>
            </a:r>
            <a:r>
              <a:rPr lang="en-US" dirty="0"/>
              <a:t>Marine’s first commander in his or her chain of command shall receive any request mast sealed and marked “to be opened by the CG only.” </a:t>
            </a:r>
            <a:r>
              <a:rPr lang="en-US" dirty="0" smtClean="0"/>
              <a:t> Each </a:t>
            </a:r>
            <a:r>
              <a:rPr lang="en-US" dirty="0"/>
              <a:t>intermediate commander shall offer to understand and attempt to resolve the issue or grievance. </a:t>
            </a:r>
            <a:r>
              <a:rPr lang="en-US" dirty="0" smtClean="0"/>
              <a:t> </a:t>
            </a:r>
            <a:r>
              <a:rPr lang="en-US" u="sng" dirty="0" smtClean="0">
                <a:solidFill>
                  <a:srgbClr val="FF0000"/>
                </a:solidFill>
              </a:rPr>
              <a:t>If </a:t>
            </a:r>
            <a:r>
              <a:rPr lang="en-US" u="sng" dirty="0">
                <a:solidFill>
                  <a:srgbClr val="FF0000"/>
                </a:solidFill>
              </a:rPr>
              <a:t>the Marine maintains that he or she does not desire to reveal the subject, each of the Marine’s commanders in his or her chain of command shall forward the request mast to the next higher level of command until it is delivered to the CG or the RMRA.</a:t>
            </a:r>
            <a:r>
              <a:rPr lang="en-US" dirty="0"/>
              <a:t> </a:t>
            </a:r>
            <a:endParaRPr lang="en-US" sz="2000" dirty="0"/>
          </a:p>
        </p:txBody>
      </p:sp>
    </p:spTree>
    <p:extLst>
      <p:ext uri="{BB962C8B-B14F-4D97-AF65-F5344CB8AC3E}">
        <p14:creationId xmlns:p14="http://schemas.microsoft.com/office/powerpoint/2010/main" val="4167368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Calibri" panose="020F0502020204030204" pitchFamily="34" charset="0"/>
                <a:cs typeface="Calibri" panose="020F0502020204030204" pitchFamily="34" charset="0"/>
              </a:rPr>
              <a:t>                                                                                                         </a:t>
            </a:r>
            <a:br>
              <a:rPr lang="en-US" sz="3000" dirty="0" smtClean="0">
                <a:latin typeface="Calibri" panose="020F0502020204030204" pitchFamily="34" charset="0"/>
                <a:cs typeface="Calibri" panose="020F0502020204030204" pitchFamily="34" charset="0"/>
              </a:rPr>
            </a:br>
            <a:r>
              <a:rPr lang="en-US" sz="3000" dirty="0">
                <a:latin typeface="Calibri" panose="020F0502020204030204" pitchFamily="34" charset="0"/>
                <a:cs typeface="Calibri" panose="020F0502020204030204" pitchFamily="34" charset="0"/>
              </a:rPr>
              <a:t> </a:t>
            </a:r>
            <a:r>
              <a:rPr lang="en-US" sz="3000" dirty="0" smtClean="0">
                <a:latin typeface="Calibri" panose="020F0502020204030204" pitchFamily="34" charset="0"/>
                <a:cs typeface="Calibri" panose="020F0502020204030204" pitchFamily="34" charset="0"/>
              </a:rPr>
              <a:t>                                                                                       </a:t>
            </a:r>
            <a:endParaRPr lang="en-US" sz="30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3829051" y="1257300"/>
            <a:ext cx="1202540" cy="3136664"/>
          </a:xfrm>
          <a:prstGeom prst="rect">
            <a:avLst/>
          </a:prstGeom>
        </p:spPr>
      </p:pic>
      <p:pic>
        <p:nvPicPr>
          <p:cNvPr id="5" name="Picture 4"/>
          <p:cNvPicPr>
            <a:picLocks noChangeAspect="1"/>
          </p:cNvPicPr>
          <p:nvPr/>
        </p:nvPicPr>
        <p:blipFill>
          <a:blip r:embed="rId3"/>
          <a:stretch>
            <a:fillRect/>
          </a:stretch>
        </p:blipFill>
        <p:spPr>
          <a:xfrm>
            <a:off x="2899763" y="1312144"/>
            <a:ext cx="658425" cy="461812"/>
          </a:xfrm>
          <a:prstGeom prst="rect">
            <a:avLst/>
          </a:prstGeom>
        </p:spPr>
      </p:pic>
      <p:pic>
        <p:nvPicPr>
          <p:cNvPr id="6" name="Picture 5"/>
          <p:cNvPicPr>
            <a:picLocks noChangeAspect="1"/>
          </p:cNvPicPr>
          <p:nvPr/>
        </p:nvPicPr>
        <p:blipFill>
          <a:blip r:embed="rId3"/>
          <a:stretch>
            <a:fillRect/>
          </a:stretch>
        </p:blipFill>
        <p:spPr>
          <a:xfrm>
            <a:off x="2435120" y="1312144"/>
            <a:ext cx="658425" cy="461812"/>
          </a:xfrm>
          <a:prstGeom prst="rect">
            <a:avLst/>
          </a:prstGeom>
        </p:spPr>
      </p:pic>
      <p:pic>
        <p:nvPicPr>
          <p:cNvPr id="7" name="Picture 6"/>
          <p:cNvPicPr>
            <a:picLocks noChangeAspect="1"/>
          </p:cNvPicPr>
          <p:nvPr/>
        </p:nvPicPr>
        <p:blipFill>
          <a:blip r:embed="rId4"/>
          <a:stretch>
            <a:fillRect/>
          </a:stretch>
        </p:blipFill>
        <p:spPr>
          <a:xfrm>
            <a:off x="2764333" y="2000251"/>
            <a:ext cx="612701" cy="617273"/>
          </a:xfrm>
          <a:prstGeom prst="rect">
            <a:avLst/>
          </a:prstGeom>
        </p:spPr>
      </p:pic>
      <p:pic>
        <p:nvPicPr>
          <p:cNvPr id="8" name="Picture 7"/>
          <p:cNvPicPr>
            <a:picLocks noChangeAspect="1"/>
          </p:cNvPicPr>
          <p:nvPr/>
        </p:nvPicPr>
        <p:blipFill>
          <a:blip r:embed="rId5"/>
          <a:stretch>
            <a:fillRect/>
          </a:stretch>
        </p:blipFill>
        <p:spPr>
          <a:xfrm>
            <a:off x="2821488" y="3257551"/>
            <a:ext cx="544115" cy="544115"/>
          </a:xfrm>
          <a:prstGeom prst="rect">
            <a:avLst/>
          </a:prstGeom>
        </p:spPr>
      </p:pic>
      <p:pic>
        <p:nvPicPr>
          <p:cNvPr id="9" name="Picture 8"/>
          <p:cNvPicPr>
            <a:picLocks noChangeAspect="1"/>
          </p:cNvPicPr>
          <p:nvPr/>
        </p:nvPicPr>
        <p:blipFill>
          <a:blip r:embed="rId6"/>
          <a:stretch>
            <a:fillRect/>
          </a:stretch>
        </p:blipFill>
        <p:spPr>
          <a:xfrm>
            <a:off x="1735870" y="2301920"/>
            <a:ext cx="859610" cy="1499746"/>
          </a:xfrm>
          <a:prstGeom prst="rect">
            <a:avLst/>
          </a:prstGeom>
        </p:spPr>
      </p:pic>
      <p:pic>
        <p:nvPicPr>
          <p:cNvPr id="10" name="Picture 9"/>
          <p:cNvPicPr>
            <a:picLocks noChangeAspect="1"/>
          </p:cNvPicPr>
          <p:nvPr/>
        </p:nvPicPr>
        <p:blipFill>
          <a:blip r:embed="rId7"/>
          <a:stretch>
            <a:fillRect/>
          </a:stretch>
        </p:blipFill>
        <p:spPr>
          <a:xfrm>
            <a:off x="1542157" y="1133820"/>
            <a:ext cx="978493" cy="818459"/>
          </a:xfrm>
          <a:prstGeom prst="rect">
            <a:avLst/>
          </a:prstGeom>
        </p:spPr>
      </p:pic>
      <p:pic>
        <p:nvPicPr>
          <p:cNvPr id="11" name="Picture 10"/>
          <p:cNvPicPr>
            <a:picLocks noChangeAspect="1"/>
          </p:cNvPicPr>
          <p:nvPr/>
        </p:nvPicPr>
        <p:blipFill>
          <a:blip r:embed="rId8"/>
          <a:stretch>
            <a:fillRect/>
          </a:stretch>
        </p:blipFill>
        <p:spPr>
          <a:xfrm>
            <a:off x="4914901" y="1174660"/>
            <a:ext cx="3201956" cy="3968840"/>
          </a:xfrm>
          <a:prstGeom prst="rect">
            <a:avLst/>
          </a:prstGeom>
        </p:spPr>
      </p:pic>
      <p:sp>
        <p:nvSpPr>
          <p:cNvPr id="12"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The Chain of Command</a:t>
            </a:r>
            <a:endParaRPr lang="en-US" dirty="0"/>
          </a:p>
        </p:txBody>
      </p:sp>
      <p:sp>
        <p:nvSpPr>
          <p:cNvPr id="3" name="TextBox 2"/>
          <p:cNvSpPr txBox="1"/>
          <p:nvPr/>
        </p:nvSpPr>
        <p:spPr>
          <a:xfrm>
            <a:off x="152400" y="4705350"/>
            <a:ext cx="4114800" cy="369332"/>
          </a:xfrm>
          <a:prstGeom prst="rect">
            <a:avLst/>
          </a:prstGeom>
          <a:noFill/>
        </p:spPr>
        <p:txBody>
          <a:bodyPr wrap="square" rtlCol="0">
            <a:spAutoFit/>
          </a:bodyPr>
          <a:lstStyle/>
          <a:p>
            <a:r>
              <a:rPr lang="en-US" dirty="0" smtClean="0"/>
              <a:t>*Command Inspector General </a:t>
            </a:r>
            <a:r>
              <a:rPr lang="en-US" dirty="0"/>
              <a:t>(CIG) </a:t>
            </a:r>
          </a:p>
        </p:txBody>
      </p:sp>
      <p:sp>
        <p:nvSpPr>
          <p:cNvPr id="13" name="TextBox 12"/>
          <p:cNvSpPr txBox="1"/>
          <p:nvPr/>
        </p:nvSpPr>
        <p:spPr>
          <a:xfrm>
            <a:off x="6705600" y="3867150"/>
            <a:ext cx="228600" cy="369332"/>
          </a:xfrm>
          <a:prstGeom prst="rect">
            <a:avLst/>
          </a:prstGeom>
          <a:noFill/>
        </p:spPr>
        <p:txBody>
          <a:bodyPr wrap="square" rtlCol="0">
            <a:spAutoFit/>
          </a:bodyPr>
          <a:lstStyle/>
          <a:p>
            <a:r>
              <a:rPr lang="en-US" dirty="0" smtClean="0"/>
              <a:t>*</a:t>
            </a:r>
            <a:endParaRPr lang="en-US" dirty="0"/>
          </a:p>
        </p:txBody>
      </p:sp>
      <p:sp>
        <p:nvSpPr>
          <p:cNvPr id="14" name="TextBox 13"/>
          <p:cNvSpPr txBox="1"/>
          <p:nvPr/>
        </p:nvSpPr>
        <p:spPr>
          <a:xfrm>
            <a:off x="0" y="3699510"/>
            <a:ext cx="4179156" cy="1107996"/>
          </a:xfrm>
          <a:prstGeom prst="rect">
            <a:avLst/>
          </a:prstGeom>
          <a:noFill/>
        </p:spPr>
        <p:txBody>
          <a:bodyPr wrap="square" rtlCol="0">
            <a:spAutoFit/>
          </a:bodyPr>
          <a:lstStyle/>
          <a:p>
            <a:r>
              <a:rPr lang="en-US" sz="1100" u="sng" dirty="0"/>
              <a:t>Request Mast Reviewing Authority (RMRA)</a:t>
            </a:r>
            <a:r>
              <a:rPr lang="en-US" sz="1100" dirty="0"/>
              <a:t>. A person designated by a CG to examine requests mast that are sealed and labeled, “to be opened by the CG only.” The RMRA may review the materials for accuracy and sufficiency but may not deny the request mast on behalf of the CG. </a:t>
            </a:r>
            <a:r>
              <a:rPr lang="en-US" sz="1100" dirty="0" smtClean="0"/>
              <a:t> May </a:t>
            </a:r>
            <a:r>
              <a:rPr lang="en-US" sz="1100" dirty="0"/>
              <a:t>make appropriate recommendations to the CG that pertain to the request mast application   </a:t>
            </a:r>
          </a:p>
        </p:txBody>
      </p:sp>
    </p:spTree>
    <p:extLst>
      <p:ext uri="{BB962C8B-B14F-4D97-AF65-F5344CB8AC3E}">
        <p14:creationId xmlns:p14="http://schemas.microsoft.com/office/powerpoint/2010/main" val="1401776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0"/>
            <a:ext cx="6858595" cy="347502"/>
          </a:xfrm>
          <a:prstGeom prst="rect">
            <a:avLst/>
          </a:prstGeom>
        </p:spPr>
      </p:pic>
      <p:pic>
        <p:nvPicPr>
          <p:cNvPr id="4" name="Picture 3"/>
          <p:cNvPicPr>
            <a:picLocks noChangeAspect="1"/>
          </p:cNvPicPr>
          <p:nvPr/>
        </p:nvPicPr>
        <p:blipFill>
          <a:blip r:embed="rId2"/>
          <a:stretch>
            <a:fillRect/>
          </a:stretch>
        </p:blipFill>
        <p:spPr>
          <a:xfrm>
            <a:off x="1143000" y="0"/>
            <a:ext cx="6858595" cy="347502"/>
          </a:xfrm>
          <a:prstGeom prst="rect">
            <a:avLst/>
          </a:prstGeom>
        </p:spPr>
      </p:pic>
      <p:sp>
        <p:nvSpPr>
          <p:cNvPr id="2" name="Title 1"/>
          <p:cNvSpPr>
            <a:spLocks noGrp="1"/>
          </p:cNvSpPr>
          <p:nvPr>
            <p:ph type="title"/>
          </p:nvPr>
        </p:nvSpPr>
        <p:spPr>
          <a:xfrm>
            <a:off x="1657647" y="227853"/>
            <a:ext cx="5829300" cy="804702"/>
          </a:xfrm>
        </p:spPr>
        <p:txBody>
          <a:bodyPr/>
          <a:lstStyle/>
          <a:p>
            <a:r>
              <a:rPr lang="en-US" sz="3200" dirty="0" smtClean="0">
                <a:latin typeface="Calibri" panose="020F0502020204030204" pitchFamily="34" charset="0"/>
                <a:cs typeface="Calibri" panose="020F0502020204030204" pitchFamily="34" charset="0"/>
              </a:rPr>
              <a:t>MASS-1 </a:t>
            </a:r>
            <a:r>
              <a:rPr lang="en-US" sz="3200" dirty="0">
                <a:latin typeface="Calibri" panose="020F0502020204030204" pitchFamily="34" charset="0"/>
                <a:cs typeface="Calibri" panose="020F0502020204030204" pitchFamily="34" charset="0"/>
              </a:rPr>
              <a:t>Request Mast Flow Chart</a:t>
            </a:r>
          </a:p>
        </p:txBody>
      </p:sp>
      <p:sp>
        <p:nvSpPr>
          <p:cNvPr id="6" name="TextBox 5"/>
          <p:cNvSpPr txBox="1"/>
          <p:nvPr/>
        </p:nvSpPr>
        <p:spPr>
          <a:xfrm>
            <a:off x="5018886" y="2758400"/>
            <a:ext cx="3502335" cy="369332"/>
          </a:xfrm>
          <a:prstGeom prst="rect">
            <a:avLst/>
          </a:prstGeom>
          <a:noFill/>
        </p:spPr>
        <p:txBody>
          <a:bodyPr wrap="square" rtlCol="0">
            <a:spAutoFit/>
          </a:bodyPr>
          <a:lstStyle/>
          <a:p>
            <a:r>
              <a:rPr lang="en-US" dirty="0" smtClean="0"/>
              <a:t>CO, MACG-28 COL </a:t>
            </a:r>
            <a:r>
              <a:rPr lang="en-US" dirty="0" smtClean="0"/>
              <a:t>MCCARTHY</a:t>
            </a:r>
            <a:endParaRPr lang="en-US" dirty="0"/>
          </a:p>
        </p:txBody>
      </p:sp>
      <p:sp>
        <p:nvSpPr>
          <p:cNvPr id="10" name="TextBox 9"/>
          <p:cNvSpPr txBox="1"/>
          <p:nvPr/>
        </p:nvSpPr>
        <p:spPr>
          <a:xfrm>
            <a:off x="5009719" y="1450902"/>
            <a:ext cx="3753281" cy="369332"/>
          </a:xfrm>
          <a:prstGeom prst="rect">
            <a:avLst/>
          </a:prstGeom>
          <a:noFill/>
        </p:spPr>
        <p:txBody>
          <a:bodyPr wrap="square" rtlCol="0">
            <a:spAutoFit/>
          </a:bodyPr>
          <a:lstStyle/>
          <a:p>
            <a:r>
              <a:rPr lang="en-US" dirty="0" smtClean="0"/>
              <a:t>CG, 2D MAW </a:t>
            </a:r>
            <a:r>
              <a:rPr lang="en-US" dirty="0" smtClean="0"/>
              <a:t>MAJGEN CEDERHOLM</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00" y="3690400"/>
            <a:ext cx="937260" cy="1171575"/>
          </a:xfrm>
          <a:prstGeom prst="rect">
            <a:avLst/>
          </a:prstGeom>
        </p:spPr>
      </p:pic>
      <p:sp>
        <p:nvSpPr>
          <p:cNvPr id="12" name="TextBox 11"/>
          <p:cNvSpPr txBox="1"/>
          <p:nvPr/>
        </p:nvSpPr>
        <p:spPr>
          <a:xfrm>
            <a:off x="5050970" y="4091521"/>
            <a:ext cx="3502335" cy="369332"/>
          </a:xfrm>
          <a:prstGeom prst="rect">
            <a:avLst/>
          </a:prstGeom>
          <a:noFill/>
        </p:spPr>
        <p:txBody>
          <a:bodyPr wrap="square" rtlCol="0">
            <a:spAutoFit/>
          </a:bodyPr>
          <a:lstStyle/>
          <a:p>
            <a:r>
              <a:rPr lang="en-US" dirty="0" smtClean="0"/>
              <a:t>CO, MASS-1 LTCOL COATES</a:t>
            </a:r>
            <a:endParaRPr lang="en-US" dirty="0"/>
          </a:p>
        </p:txBody>
      </p:sp>
      <p:sp>
        <p:nvSpPr>
          <p:cNvPr id="8" name="TextBox 7"/>
          <p:cNvSpPr txBox="1"/>
          <p:nvPr/>
        </p:nvSpPr>
        <p:spPr>
          <a:xfrm>
            <a:off x="0" y="895350"/>
            <a:ext cx="3766974" cy="2031325"/>
          </a:xfrm>
          <a:prstGeom prst="rect">
            <a:avLst/>
          </a:prstGeom>
          <a:noFill/>
        </p:spPr>
        <p:txBody>
          <a:bodyPr wrap="square" rtlCol="0">
            <a:spAutoFit/>
          </a:bodyPr>
          <a:lstStyle/>
          <a:p>
            <a:r>
              <a:rPr lang="en-US" dirty="0" smtClean="0"/>
              <a:t>Process </a:t>
            </a:r>
            <a:r>
              <a:rPr lang="en-US" dirty="0"/>
              <a:t>and resolve a Marine’s request mast without delay. </a:t>
            </a:r>
            <a:r>
              <a:rPr lang="en-US" dirty="0">
                <a:solidFill>
                  <a:srgbClr val="FF0000"/>
                </a:solidFill>
              </a:rPr>
              <a:t>There should be no more than one working day delay from when the request is presented to when the Marine has an audience with the commander</a:t>
            </a:r>
            <a:r>
              <a:rPr lang="en-US" dirty="0" smtClean="0">
                <a:solidFill>
                  <a:srgbClr val="FF0000"/>
                </a:solidFill>
              </a:rPr>
              <a:t>. </a:t>
            </a:r>
            <a:r>
              <a:rPr lang="en-US" dirty="0" smtClean="0"/>
              <a:t> </a:t>
            </a:r>
            <a:r>
              <a:rPr lang="en-US" i="1" u="sng" dirty="0"/>
              <a:t>This applies at each level of the command.</a:t>
            </a:r>
          </a:p>
        </p:txBody>
      </p:sp>
      <p:sp>
        <p:nvSpPr>
          <p:cNvPr id="9" name="TextBox 8"/>
          <p:cNvSpPr txBox="1"/>
          <p:nvPr/>
        </p:nvSpPr>
        <p:spPr>
          <a:xfrm>
            <a:off x="0" y="3028950"/>
            <a:ext cx="3614574" cy="1754326"/>
          </a:xfrm>
          <a:prstGeom prst="rect">
            <a:avLst/>
          </a:prstGeom>
          <a:noFill/>
        </p:spPr>
        <p:txBody>
          <a:bodyPr wrap="square" rtlCol="0">
            <a:spAutoFit/>
          </a:bodyPr>
          <a:lstStyle/>
          <a:p>
            <a:r>
              <a:rPr lang="en-US"/>
              <a:t>Commanders who receive legitimate grievances or requests for assistance via request mast shall forward those beyond their authority to resolve to the next higher commander for resolution.</a:t>
            </a:r>
            <a:endParaRPr lang="en-US" dirty="0"/>
          </a:p>
        </p:txBody>
      </p:sp>
      <p:sp>
        <p:nvSpPr>
          <p:cNvPr id="11" name="AutoShape 2" descr="Major General Michael S. Cederholm"/>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4"/>
          <a:stretch>
            <a:fillRect/>
          </a:stretch>
        </p:blipFill>
        <p:spPr>
          <a:xfrm>
            <a:off x="4003859" y="1085493"/>
            <a:ext cx="930542" cy="1163178"/>
          </a:xfrm>
          <a:prstGeom prst="rect">
            <a:avLst/>
          </a:prstGeom>
        </p:spPr>
      </p:pic>
      <p:pic>
        <p:nvPicPr>
          <p:cNvPr id="15" name="Picture 14"/>
          <p:cNvPicPr>
            <a:picLocks noChangeAspect="1"/>
          </p:cNvPicPr>
          <p:nvPr/>
        </p:nvPicPr>
        <p:blipFill>
          <a:blip r:embed="rId5"/>
          <a:stretch>
            <a:fillRect/>
          </a:stretch>
        </p:blipFill>
        <p:spPr>
          <a:xfrm>
            <a:off x="4000500" y="2380487"/>
            <a:ext cx="907212" cy="1181863"/>
          </a:xfrm>
          <a:prstGeom prst="rect">
            <a:avLst/>
          </a:prstGeom>
        </p:spPr>
      </p:pic>
    </p:spTree>
    <p:extLst>
      <p:ext uri="{BB962C8B-B14F-4D97-AF65-F5344CB8AC3E}">
        <p14:creationId xmlns:p14="http://schemas.microsoft.com/office/powerpoint/2010/main" val="253163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Calibri" panose="020F0502020204030204" pitchFamily="34" charset="0"/>
                <a:cs typeface="Calibri" panose="020F0502020204030204" pitchFamily="34" charset="0"/>
              </a:rPr>
              <a:t>      </a:t>
            </a:r>
            <a:endParaRPr lang="en-US" sz="30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5429251" y="1257300"/>
            <a:ext cx="2313632" cy="2267909"/>
          </a:xfrm>
          <a:prstGeom prst="rect">
            <a:avLst/>
          </a:prstGeom>
        </p:spPr>
      </p:pic>
      <p:pic>
        <p:nvPicPr>
          <p:cNvPr id="7" name="Picture 6"/>
          <p:cNvPicPr>
            <a:picLocks noChangeAspect="1"/>
          </p:cNvPicPr>
          <p:nvPr/>
        </p:nvPicPr>
        <p:blipFill>
          <a:blip r:embed="rId3"/>
          <a:stretch>
            <a:fillRect/>
          </a:stretch>
        </p:blipFill>
        <p:spPr>
          <a:xfrm>
            <a:off x="152400" y="819150"/>
            <a:ext cx="6895174" cy="4256901"/>
          </a:xfrm>
          <a:prstGeom prst="rect">
            <a:avLst/>
          </a:prstGeom>
        </p:spPr>
      </p:pic>
      <p:sp>
        <p:nvSpPr>
          <p:cNvPr id="5" name="Title 1"/>
          <p:cNvSpPr txBox="1">
            <a:spLocks/>
          </p:cNvSpPr>
          <p:nvPr/>
        </p:nvSpPr>
        <p:spPr>
          <a:xfrm>
            <a:off x="1657350" y="114300"/>
            <a:ext cx="5829300" cy="857250"/>
          </a:xfr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Request Mast Procedures</a:t>
            </a:r>
            <a:endParaRPr lang="en-US" sz="4000" dirty="0"/>
          </a:p>
        </p:txBody>
      </p:sp>
    </p:spTree>
    <p:extLst>
      <p:ext uri="{BB962C8B-B14F-4D97-AF65-F5344CB8AC3E}">
        <p14:creationId xmlns:p14="http://schemas.microsoft.com/office/powerpoint/2010/main" val="3705356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4269</TotalTime>
  <Words>778</Words>
  <Application>Microsoft Office PowerPoint</Application>
  <PresentationFormat>On-screen Show (16:9)</PresentationFormat>
  <Paragraphs>62</Paragraphs>
  <Slides>20</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Custom Design</vt:lpstr>
      <vt:lpstr>20_Office Theme</vt:lpstr>
      <vt:lpstr>Request Mast Program</vt:lpstr>
      <vt:lpstr>                                            </vt:lpstr>
      <vt:lpstr>                  </vt:lpstr>
      <vt:lpstr>                                                                                                                                                                                                     </vt:lpstr>
      <vt:lpstr>                                                                                                                                                                                                     </vt:lpstr>
      <vt:lpstr>                                                                                                                                                                                                     </vt:lpstr>
      <vt:lpstr>                                                                                                                                                                                                  </vt:lpstr>
      <vt:lpstr>MASS-1 Request Mast Flow Chart</vt:lpstr>
      <vt:lpstr>      </vt:lpstr>
      <vt:lpstr>    </vt:lpstr>
      <vt:lpstr>    </vt:lpstr>
      <vt:lpstr>   </vt:lpstr>
      <vt:lpstr>   </vt:lpstr>
      <vt:lpstr>  </vt:lpstr>
      <vt:lpstr>  </vt:lpstr>
      <vt:lpstr>  </vt:lpstr>
      <vt:lpstr>   </vt:lpstr>
      <vt:lpstr>  </vt:lpstr>
      <vt:lpstr> </vt:lpstr>
      <vt:lpstr>   </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1 Staff Brief</dc:title>
  <dc:creator>Brustmeyer 1stLt Danielle D.</dc:creator>
  <cp:lastModifiedBy>Babcock 1stSgt Timothy M</cp:lastModifiedBy>
  <cp:revision>400</cp:revision>
  <cp:lastPrinted>2020-02-10T19:26:47Z</cp:lastPrinted>
  <dcterms:created xsi:type="dcterms:W3CDTF">2015-08-31T19:01:06Z</dcterms:created>
  <dcterms:modified xsi:type="dcterms:W3CDTF">2020-12-22T17:22:05Z</dcterms:modified>
</cp:coreProperties>
</file>